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image" Target="../media/image2.gif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Relationship Id="rId3" Type="http://schemas.openxmlformats.org/officeDocument/2006/relationships/image" Target="../media/image4.gif"/><Relationship Id="rId4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1.gif"/><Relationship Id="rId4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1250" y="228600"/>
            <a:ext cx="2667000" cy="4387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195" y="295275"/>
            <a:ext cx="5743056" cy="3286028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/>
          <p:nvPr>
            <p:ph type="ctrTitle"/>
          </p:nvPr>
        </p:nvSpPr>
        <p:spPr>
          <a:xfrm>
            <a:off x="228600" y="3581400"/>
            <a:ext cx="6248400" cy="1390650"/>
          </a:xfrm>
          <a:prstGeom prst="rect">
            <a:avLst/>
          </a:prstGeom>
        </p:spPr>
        <p:txBody>
          <a:bodyPr/>
          <a:lstStyle>
            <a:lvl1pPr defTabSz="886968">
              <a:defRPr b="1" sz="6984">
                <a:ln w="29685">
                  <a:solidFill>
                    <a:srgbClr val="3C39FF"/>
                  </a:solidFill>
                </a:ln>
                <a:solidFill>
                  <a:srgbClr val="3C39FF"/>
                </a:solidFill>
                <a:effectLst>
                  <a:outerShdw sx="100000" sy="100000" kx="0" ky="0" algn="b" rotWithShape="0" blurRad="36957" dist="12319" dir="120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Nutrition Facts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" grpId="3"/>
      <p:bldP build="whole" bldLvl="1" animBg="1" rev="0" advAuto="0" spid="1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Fiber</a:t>
            </a:r>
          </a:p>
        </p:txBody>
      </p:sp>
      <p:sp>
        <p:nvSpPr>
          <p:cNvPr id="267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This tells you how much fiber is in one serving.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Fiber helps your food move through your body easily.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Foods with 4 grams or more are high in fiber and are good for you.</a:t>
            </a:r>
          </a:p>
        </p:txBody>
      </p:sp>
      <p:sp>
        <p:nvSpPr>
          <p:cNvPr id="268" name="TextBox 4"/>
          <p:cNvSpPr txBox="1"/>
          <p:nvPr/>
        </p:nvSpPr>
        <p:spPr>
          <a:xfrm>
            <a:off x="4114800" y="457200"/>
            <a:ext cx="18288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Figs</a:t>
            </a:r>
          </a:p>
        </p:txBody>
      </p:sp>
      <p:sp>
        <p:nvSpPr>
          <p:cNvPr id="269" name="TextBox 7"/>
          <p:cNvSpPr txBox="1"/>
          <p:nvPr/>
        </p:nvSpPr>
        <p:spPr>
          <a:xfrm>
            <a:off x="6477000" y="1418492"/>
            <a:ext cx="2200275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Broccoli</a:t>
            </a:r>
          </a:p>
        </p:txBody>
      </p:sp>
      <p:grpSp>
        <p:nvGrpSpPr>
          <p:cNvPr id="272" name="Group 11"/>
          <p:cNvGrpSpPr/>
          <p:nvPr/>
        </p:nvGrpSpPr>
        <p:grpSpPr>
          <a:xfrm>
            <a:off x="4114800" y="838200"/>
            <a:ext cx="1828800" cy="3962402"/>
            <a:chOff x="0" y="0"/>
            <a:chExt cx="1828800" cy="3962401"/>
          </a:xfrm>
        </p:grpSpPr>
        <p:pic>
          <p:nvPicPr>
            <p:cNvPr id="27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828800" cy="39624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Rectangle 6"/>
            <p:cNvSpPr/>
            <p:nvPr/>
          </p:nvSpPr>
          <p:spPr>
            <a:xfrm>
              <a:off x="0" y="1905000"/>
              <a:ext cx="1828800" cy="228600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75" name="Group 12"/>
          <p:cNvGrpSpPr/>
          <p:nvPr/>
        </p:nvGrpSpPr>
        <p:grpSpPr>
          <a:xfrm>
            <a:off x="6476999" y="1828800"/>
            <a:ext cx="2209801" cy="3609033"/>
            <a:chOff x="0" y="0"/>
            <a:chExt cx="2209800" cy="3609032"/>
          </a:xfrm>
        </p:grpSpPr>
        <p:pic>
          <p:nvPicPr>
            <p:cNvPr id="273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200276" cy="3609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Rectangle 10"/>
            <p:cNvSpPr/>
            <p:nvPr/>
          </p:nvSpPr>
          <p:spPr>
            <a:xfrm>
              <a:off x="0" y="2133600"/>
              <a:ext cx="2209800" cy="228600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1" name="Group 14"/>
          <p:cNvGrpSpPr/>
          <p:nvPr/>
        </p:nvGrpSpPr>
        <p:grpSpPr>
          <a:xfrm>
            <a:off x="228599" y="4783015"/>
            <a:ext cx="6096003" cy="1922587"/>
            <a:chOff x="0" y="0"/>
            <a:chExt cx="6096001" cy="1922585"/>
          </a:xfrm>
        </p:grpSpPr>
        <p:grpSp>
          <p:nvGrpSpPr>
            <p:cNvPr id="279" name="Horizontal Scroll 8"/>
            <p:cNvGrpSpPr/>
            <p:nvPr/>
          </p:nvGrpSpPr>
          <p:grpSpPr>
            <a:xfrm>
              <a:off x="-1" y="-2"/>
              <a:ext cx="6096003" cy="1922587"/>
              <a:chOff x="0" y="-1"/>
              <a:chExt cx="6096002" cy="1922586"/>
            </a:xfrm>
          </p:grpSpPr>
          <p:sp>
            <p:nvSpPr>
              <p:cNvPr id="276" name="Shape"/>
              <p:cNvSpPr/>
              <p:nvPr/>
            </p:nvSpPr>
            <p:spPr>
              <a:xfrm>
                <a:off x="-1" y="0"/>
                <a:ext cx="6096003" cy="192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409" y="0"/>
                      <a:pt x="21174" y="0"/>
                    </a:cubicBezTo>
                    <a:cubicBezTo>
                      <a:pt x="20939" y="0"/>
                      <a:pt x="20748" y="604"/>
                      <a:pt x="20748" y="1350"/>
                    </a:cubicBezTo>
                    <a:lnTo>
                      <a:pt x="20748" y="2700"/>
                    </a:lnTo>
                    <a:lnTo>
                      <a:pt x="426" y="2700"/>
                    </a:lnTo>
                    <a:cubicBezTo>
                      <a:pt x="191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191" y="21600"/>
                      <a:pt x="426" y="21600"/>
                    </a:cubicBezTo>
                    <a:cubicBezTo>
                      <a:pt x="661" y="21600"/>
                      <a:pt x="852" y="20996"/>
                      <a:pt x="852" y="20250"/>
                    </a:cubicBezTo>
                    <a:lnTo>
                      <a:pt x="852" y="18900"/>
                    </a:lnTo>
                    <a:lnTo>
                      <a:pt x="21174" y="18900"/>
                    </a:lnTo>
                    <a:cubicBezTo>
                      <a:pt x="21409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7" name="Shape"/>
              <p:cNvSpPr/>
              <p:nvPr/>
            </p:nvSpPr>
            <p:spPr>
              <a:xfrm>
                <a:off x="120161" y="-2"/>
                <a:ext cx="5975841" cy="480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40" y="21600"/>
                      <a:pt x="434" y="19182"/>
                      <a:pt x="434" y="16200"/>
                    </a:cubicBezTo>
                    <a:cubicBezTo>
                      <a:pt x="434" y="14709"/>
                      <a:pt x="337" y="13500"/>
                      <a:pt x="217" y="13500"/>
                    </a:cubicBezTo>
                    <a:cubicBezTo>
                      <a:pt x="97" y="13500"/>
                      <a:pt x="0" y="14709"/>
                      <a:pt x="0" y="16200"/>
                    </a:cubicBezTo>
                    <a:close/>
                    <a:moveTo>
                      <a:pt x="21166" y="10800"/>
                    </a:moveTo>
                    <a:cubicBezTo>
                      <a:pt x="21406" y="10800"/>
                      <a:pt x="21600" y="8382"/>
                      <a:pt x="21600" y="5400"/>
                    </a:cubicBezTo>
                    <a:cubicBezTo>
                      <a:pt x="21600" y="2418"/>
                      <a:pt x="21406" y="0"/>
                      <a:pt x="21166" y="0"/>
                    </a:cubicBezTo>
                    <a:cubicBezTo>
                      <a:pt x="20926" y="0"/>
                      <a:pt x="20731" y="2418"/>
                      <a:pt x="20731" y="5400"/>
                    </a:cubicBezTo>
                    <a:cubicBezTo>
                      <a:pt x="20731" y="6891"/>
                      <a:pt x="20829" y="8100"/>
                      <a:pt x="20949" y="8100"/>
                    </a:cubicBezTo>
                    <a:cubicBezTo>
                      <a:pt x="21068" y="8100"/>
                      <a:pt x="21166" y="6891"/>
                      <a:pt x="21166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8" name="Shape"/>
              <p:cNvSpPr/>
              <p:nvPr/>
            </p:nvSpPr>
            <p:spPr>
              <a:xfrm>
                <a:off x="-1" y="0"/>
                <a:ext cx="6096002" cy="192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91" y="2700"/>
                      <a:pt x="426" y="2700"/>
                    </a:cubicBezTo>
                    <a:lnTo>
                      <a:pt x="20748" y="2700"/>
                    </a:lnTo>
                    <a:lnTo>
                      <a:pt x="20748" y="1350"/>
                    </a:lnTo>
                    <a:cubicBezTo>
                      <a:pt x="20748" y="604"/>
                      <a:pt x="20939" y="0"/>
                      <a:pt x="21174" y="0"/>
                    </a:cubicBezTo>
                    <a:cubicBezTo>
                      <a:pt x="21409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09" y="18900"/>
                      <a:pt x="21174" y="18900"/>
                    </a:cubicBezTo>
                    <a:lnTo>
                      <a:pt x="852" y="18900"/>
                    </a:lnTo>
                    <a:lnTo>
                      <a:pt x="852" y="20250"/>
                    </a:lnTo>
                    <a:cubicBezTo>
                      <a:pt x="852" y="20996"/>
                      <a:pt x="661" y="21600"/>
                      <a:pt x="426" y="21600"/>
                    </a:cubicBezTo>
                    <a:cubicBezTo>
                      <a:pt x="191" y="21600"/>
                      <a:pt x="0" y="20996"/>
                      <a:pt x="0" y="20250"/>
                    </a:cubicBezTo>
                    <a:close/>
                    <a:moveTo>
                      <a:pt x="20748" y="2700"/>
                    </a:moveTo>
                    <a:lnTo>
                      <a:pt x="21174" y="2700"/>
                    </a:lnTo>
                    <a:cubicBezTo>
                      <a:pt x="21409" y="2700"/>
                      <a:pt x="21600" y="2096"/>
                      <a:pt x="21600" y="1350"/>
                    </a:cubicBezTo>
                    <a:moveTo>
                      <a:pt x="21174" y="2700"/>
                    </a:moveTo>
                    <a:lnTo>
                      <a:pt x="21174" y="1350"/>
                    </a:lnTo>
                    <a:cubicBezTo>
                      <a:pt x="21174" y="1723"/>
                      <a:pt x="21079" y="2025"/>
                      <a:pt x="20961" y="2025"/>
                    </a:cubicBezTo>
                    <a:cubicBezTo>
                      <a:pt x="20844" y="2025"/>
                      <a:pt x="20748" y="1723"/>
                      <a:pt x="20748" y="1350"/>
                    </a:cubicBezTo>
                    <a:moveTo>
                      <a:pt x="426" y="5400"/>
                    </a:moveTo>
                    <a:lnTo>
                      <a:pt x="426" y="4050"/>
                    </a:lnTo>
                    <a:cubicBezTo>
                      <a:pt x="426" y="3677"/>
                      <a:pt x="521" y="3375"/>
                      <a:pt x="639" y="3375"/>
                    </a:cubicBezTo>
                    <a:cubicBezTo>
                      <a:pt x="756" y="3375"/>
                      <a:pt x="852" y="3677"/>
                      <a:pt x="852" y="4050"/>
                    </a:cubicBezTo>
                    <a:cubicBezTo>
                      <a:pt x="852" y="4796"/>
                      <a:pt x="661" y="5400"/>
                      <a:pt x="426" y="5400"/>
                    </a:cubicBezTo>
                    <a:cubicBezTo>
                      <a:pt x="191" y="5400"/>
                      <a:pt x="0" y="4796"/>
                      <a:pt x="0" y="4050"/>
                    </a:cubicBezTo>
                    <a:moveTo>
                      <a:pt x="852" y="4050"/>
                    </a:moveTo>
                    <a:lnTo>
                      <a:pt x="852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80" name="TextBox 9"/>
            <p:cNvSpPr txBox="1"/>
            <p:nvPr/>
          </p:nvSpPr>
          <p:spPr>
            <a:xfrm>
              <a:off x="381000" y="398583"/>
              <a:ext cx="5486400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Do you think it is more important for adults to have more fiber than kids?  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Why or Why not?</a:t>
              </a:r>
            </a:p>
          </p:txBody>
        </p:sp>
      </p:grpSp>
      <p:pic>
        <p:nvPicPr>
          <p:cNvPr id="28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8398" y="3633315"/>
            <a:ext cx="2262187" cy="196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Class="entr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8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2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7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67" grpId="2"/>
      <p:bldP build="whole" bldLvl="1" animBg="1" rev="0" advAuto="0" spid="275" grpId="6"/>
      <p:bldP build="whole" bldLvl="1" animBg="1" rev="0" advAuto="0" spid="266" grpId="1"/>
      <p:bldP build="whole" bldLvl="1" animBg="1" rev="0" advAuto="0" spid="268" grpId="3"/>
      <p:bldP build="whole" bldLvl="1" animBg="1" rev="0" advAuto="0" spid="272" grpId="4"/>
      <p:bldP build="whole" bldLvl="1" animBg="1" rev="0" advAuto="0" spid="282" grpId="7"/>
      <p:bldP build="whole" bldLvl="1" animBg="1" rev="0" advAuto="0" spid="281" grpId="8"/>
      <p:bldP build="whole" bldLvl="1" animBg="1" rev="0" advAuto="0" spid="281" grpId="9"/>
      <p:bldP build="whole" bldLvl="1" animBg="1" rev="0" advAuto="0" spid="269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Sugars</a:t>
            </a:r>
          </a:p>
        </p:txBody>
      </p:sp>
      <p:sp>
        <p:nvSpPr>
          <p:cNvPr id="285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This is the total amount of natural sugar and added sugar that is in one serving.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Our bodies do not need too much sugar,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Sugar can add a lot of calories that we do not need.</a:t>
            </a:r>
          </a:p>
        </p:txBody>
      </p:sp>
      <p:sp>
        <p:nvSpPr>
          <p:cNvPr id="286" name="TextBox 4"/>
          <p:cNvSpPr txBox="1"/>
          <p:nvPr/>
        </p:nvSpPr>
        <p:spPr>
          <a:xfrm>
            <a:off x="4114801" y="381000"/>
            <a:ext cx="2286001" cy="675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Cinnabon Classic Cinnamon Roll</a:t>
            </a:r>
          </a:p>
        </p:txBody>
      </p:sp>
      <p:sp>
        <p:nvSpPr>
          <p:cNvPr id="287" name="TextBox 5"/>
          <p:cNvSpPr txBox="1"/>
          <p:nvPr/>
        </p:nvSpPr>
        <p:spPr>
          <a:xfrm>
            <a:off x="6705600" y="1524000"/>
            <a:ext cx="20574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Honey</a:t>
            </a:r>
          </a:p>
        </p:txBody>
      </p:sp>
      <p:grpSp>
        <p:nvGrpSpPr>
          <p:cNvPr id="290" name="Group 10"/>
          <p:cNvGrpSpPr/>
          <p:nvPr/>
        </p:nvGrpSpPr>
        <p:grpSpPr>
          <a:xfrm>
            <a:off x="4114801" y="914400"/>
            <a:ext cx="2286001" cy="4404577"/>
            <a:chOff x="0" y="0"/>
            <a:chExt cx="2286000" cy="4404576"/>
          </a:xfrm>
        </p:grpSpPr>
        <p:pic>
          <p:nvPicPr>
            <p:cNvPr id="28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86000" cy="4404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Rectangle 6"/>
            <p:cNvSpPr/>
            <p:nvPr/>
          </p:nvSpPr>
          <p:spPr>
            <a:xfrm>
              <a:off x="0" y="2819400"/>
              <a:ext cx="2286000" cy="304800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3" name="Group 11"/>
          <p:cNvGrpSpPr/>
          <p:nvPr/>
        </p:nvGrpSpPr>
        <p:grpSpPr>
          <a:xfrm>
            <a:off x="6682154" y="1905000"/>
            <a:ext cx="2299922" cy="4733925"/>
            <a:chOff x="0" y="0"/>
            <a:chExt cx="2299921" cy="4733925"/>
          </a:xfrm>
        </p:grpSpPr>
        <p:pic>
          <p:nvPicPr>
            <p:cNvPr id="291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446" y="0"/>
              <a:ext cx="2276476" cy="4733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Rectangle 9"/>
            <p:cNvSpPr/>
            <p:nvPr/>
          </p:nvSpPr>
          <p:spPr>
            <a:xfrm>
              <a:off x="0" y="3048000"/>
              <a:ext cx="2286001" cy="304800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9" name="Group 13"/>
          <p:cNvGrpSpPr/>
          <p:nvPr/>
        </p:nvGrpSpPr>
        <p:grpSpPr>
          <a:xfrm>
            <a:off x="193431" y="4162423"/>
            <a:ext cx="5791201" cy="2586039"/>
            <a:chOff x="0" y="0"/>
            <a:chExt cx="5791200" cy="2586038"/>
          </a:xfrm>
        </p:grpSpPr>
        <p:grpSp>
          <p:nvGrpSpPr>
            <p:cNvPr id="297" name="Horizontal Scroll 7"/>
            <p:cNvGrpSpPr/>
            <p:nvPr/>
          </p:nvGrpSpPr>
          <p:grpSpPr>
            <a:xfrm>
              <a:off x="0" y="-1"/>
              <a:ext cx="5791201" cy="2586040"/>
              <a:chOff x="0" y="0"/>
              <a:chExt cx="5791200" cy="2586038"/>
            </a:xfrm>
          </p:grpSpPr>
          <p:sp>
            <p:nvSpPr>
              <p:cNvPr id="294" name="Shape"/>
              <p:cNvSpPr/>
              <p:nvPr/>
            </p:nvSpPr>
            <p:spPr>
              <a:xfrm>
                <a:off x="0" y="-1"/>
                <a:ext cx="5791200" cy="2586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330" y="0"/>
                      <a:pt x="20997" y="0"/>
                    </a:cubicBezTo>
                    <a:cubicBezTo>
                      <a:pt x="20664" y="0"/>
                      <a:pt x="20394" y="604"/>
                      <a:pt x="20394" y="1350"/>
                    </a:cubicBezTo>
                    <a:lnTo>
                      <a:pt x="20394" y="2700"/>
                    </a:lnTo>
                    <a:lnTo>
                      <a:pt x="603" y="2700"/>
                    </a:lnTo>
                    <a:cubicBezTo>
                      <a:pt x="27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270" y="21600"/>
                      <a:pt x="603" y="21600"/>
                    </a:cubicBezTo>
                    <a:cubicBezTo>
                      <a:pt x="936" y="21600"/>
                      <a:pt x="1206" y="20996"/>
                      <a:pt x="1206" y="20250"/>
                    </a:cubicBezTo>
                    <a:lnTo>
                      <a:pt x="1206" y="18900"/>
                    </a:lnTo>
                    <a:lnTo>
                      <a:pt x="20997" y="18900"/>
                    </a:lnTo>
                    <a:cubicBezTo>
                      <a:pt x="2133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161625" y="0"/>
                <a:ext cx="5629576" cy="646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42" y="21600"/>
                      <a:pt x="620" y="19182"/>
                      <a:pt x="620" y="16200"/>
                    </a:cubicBezTo>
                    <a:cubicBezTo>
                      <a:pt x="620" y="14709"/>
                      <a:pt x="481" y="13500"/>
                      <a:pt x="310" y="13500"/>
                    </a:cubicBezTo>
                    <a:cubicBezTo>
                      <a:pt x="139" y="13500"/>
                      <a:pt x="0" y="14709"/>
                      <a:pt x="0" y="16200"/>
                    </a:cubicBezTo>
                    <a:close/>
                    <a:moveTo>
                      <a:pt x="20980" y="10800"/>
                    </a:moveTo>
                    <a:cubicBezTo>
                      <a:pt x="21322" y="10800"/>
                      <a:pt x="21600" y="8382"/>
                      <a:pt x="21600" y="5400"/>
                    </a:cubicBezTo>
                    <a:cubicBezTo>
                      <a:pt x="21600" y="2418"/>
                      <a:pt x="21322" y="0"/>
                      <a:pt x="20980" y="0"/>
                    </a:cubicBezTo>
                    <a:cubicBezTo>
                      <a:pt x="20637" y="0"/>
                      <a:pt x="20360" y="2418"/>
                      <a:pt x="20360" y="5400"/>
                    </a:cubicBezTo>
                    <a:cubicBezTo>
                      <a:pt x="20360" y="6891"/>
                      <a:pt x="20499" y="8100"/>
                      <a:pt x="20670" y="8100"/>
                    </a:cubicBezTo>
                    <a:cubicBezTo>
                      <a:pt x="20841" y="8100"/>
                      <a:pt x="20980" y="6891"/>
                      <a:pt x="20980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96" name="Shape"/>
              <p:cNvSpPr/>
              <p:nvPr/>
            </p:nvSpPr>
            <p:spPr>
              <a:xfrm>
                <a:off x="0" y="-1"/>
                <a:ext cx="5791200" cy="2586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270" y="2700"/>
                      <a:pt x="603" y="2700"/>
                    </a:cubicBezTo>
                    <a:lnTo>
                      <a:pt x="20394" y="2700"/>
                    </a:lnTo>
                    <a:lnTo>
                      <a:pt x="20394" y="1350"/>
                    </a:lnTo>
                    <a:cubicBezTo>
                      <a:pt x="20394" y="604"/>
                      <a:pt x="20664" y="0"/>
                      <a:pt x="20997" y="0"/>
                    </a:cubicBezTo>
                    <a:cubicBezTo>
                      <a:pt x="2133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330" y="18900"/>
                      <a:pt x="20997" y="18900"/>
                    </a:cubicBezTo>
                    <a:lnTo>
                      <a:pt x="1206" y="18900"/>
                    </a:lnTo>
                    <a:lnTo>
                      <a:pt x="1206" y="20250"/>
                    </a:lnTo>
                    <a:cubicBezTo>
                      <a:pt x="1206" y="20996"/>
                      <a:pt x="936" y="21600"/>
                      <a:pt x="603" y="21600"/>
                    </a:cubicBezTo>
                    <a:cubicBezTo>
                      <a:pt x="270" y="21600"/>
                      <a:pt x="0" y="20996"/>
                      <a:pt x="0" y="20250"/>
                    </a:cubicBezTo>
                    <a:close/>
                    <a:moveTo>
                      <a:pt x="20394" y="2700"/>
                    </a:moveTo>
                    <a:lnTo>
                      <a:pt x="20997" y="2700"/>
                    </a:lnTo>
                    <a:cubicBezTo>
                      <a:pt x="21330" y="2700"/>
                      <a:pt x="21600" y="2096"/>
                      <a:pt x="21600" y="1350"/>
                    </a:cubicBezTo>
                    <a:moveTo>
                      <a:pt x="20997" y="2700"/>
                    </a:moveTo>
                    <a:lnTo>
                      <a:pt x="20997" y="1350"/>
                    </a:lnTo>
                    <a:cubicBezTo>
                      <a:pt x="20997" y="1723"/>
                      <a:pt x="20862" y="2025"/>
                      <a:pt x="20696" y="2025"/>
                    </a:cubicBezTo>
                    <a:cubicBezTo>
                      <a:pt x="20529" y="2025"/>
                      <a:pt x="20394" y="1723"/>
                      <a:pt x="20394" y="1350"/>
                    </a:cubicBezTo>
                    <a:moveTo>
                      <a:pt x="603" y="5400"/>
                    </a:moveTo>
                    <a:lnTo>
                      <a:pt x="603" y="4050"/>
                    </a:lnTo>
                    <a:cubicBezTo>
                      <a:pt x="603" y="3677"/>
                      <a:pt x="738" y="3375"/>
                      <a:pt x="904" y="3375"/>
                    </a:cubicBezTo>
                    <a:cubicBezTo>
                      <a:pt x="1071" y="3375"/>
                      <a:pt x="1206" y="3677"/>
                      <a:pt x="1206" y="4050"/>
                    </a:cubicBezTo>
                    <a:cubicBezTo>
                      <a:pt x="1206" y="4796"/>
                      <a:pt x="936" y="5400"/>
                      <a:pt x="603" y="5400"/>
                    </a:cubicBezTo>
                    <a:cubicBezTo>
                      <a:pt x="270" y="5400"/>
                      <a:pt x="0" y="4796"/>
                      <a:pt x="0" y="4050"/>
                    </a:cubicBezTo>
                    <a:moveTo>
                      <a:pt x="1206" y="4050"/>
                    </a:moveTo>
                    <a:lnTo>
                      <a:pt x="1206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98" name="TextBox 8"/>
            <p:cNvSpPr txBox="1"/>
            <p:nvPr/>
          </p:nvSpPr>
          <p:spPr>
            <a:xfrm>
              <a:off x="454268" y="554355"/>
              <a:ext cx="4953001" cy="159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8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Is there a connection between sugars and carbohydrates?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What is the difference between a sugary snack like the Cinnabon and a natural sugar like honey?</a:t>
              </a:r>
            </a:p>
          </p:txBody>
        </p:sp>
      </p:grpSp>
      <p:pic>
        <p:nvPicPr>
          <p:cNvPr id="300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600" y="3182693"/>
            <a:ext cx="2262187" cy="196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Class="entr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8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2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7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4"/>
      <p:bldP build="whole" bldLvl="1" animBg="1" rev="0" advAuto="0" spid="300" grpId="7"/>
      <p:bldP build="whole" bldLvl="1" animBg="1" rev="0" advAuto="0" spid="284" grpId="1"/>
      <p:bldP build="p" bldLvl="1" animBg="1" rev="0" advAuto="0" spid="285" grpId="2"/>
      <p:bldP build="whole" bldLvl="1" animBg="1" rev="0" advAuto="0" spid="287" grpId="5"/>
      <p:bldP build="whole" bldLvl="1" animBg="1" rev="0" advAuto="0" spid="293" grpId="6"/>
      <p:bldP build="whole" bldLvl="1" animBg="1" rev="0" advAuto="0" spid="299" grpId="8"/>
      <p:bldP build="whole" bldLvl="1" animBg="1" rev="0" advAuto="0" spid="299" grpId="9"/>
      <p:bldP build="whole" bldLvl="1" animBg="1" rev="0" advAuto="0" spid="28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Protein</a:t>
            </a:r>
          </a:p>
        </p:txBody>
      </p:sp>
      <p:sp>
        <p:nvSpPr>
          <p:cNvPr id="303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This is very important because it is the building blocks for all cells.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Read carefully!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High protein foods can be high in fat.</a:t>
            </a:r>
          </a:p>
        </p:txBody>
      </p:sp>
      <p:grpSp>
        <p:nvGrpSpPr>
          <p:cNvPr id="307" name="Group 10"/>
          <p:cNvGrpSpPr/>
          <p:nvPr/>
        </p:nvGrpSpPr>
        <p:grpSpPr>
          <a:xfrm>
            <a:off x="3581399" y="1219200"/>
            <a:ext cx="5344735" cy="4267202"/>
            <a:chOff x="0" y="0"/>
            <a:chExt cx="5344733" cy="4267200"/>
          </a:xfrm>
        </p:grpSpPr>
        <p:pic>
          <p:nvPicPr>
            <p:cNvPr id="30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2590801" cy="426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5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43200" y="1"/>
              <a:ext cx="2601534" cy="4267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6" name="Rectangle 4"/>
            <p:cNvSpPr/>
            <p:nvPr/>
          </p:nvSpPr>
          <p:spPr>
            <a:xfrm>
              <a:off x="-1" y="3124200"/>
              <a:ext cx="5344735" cy="304801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08" name="TextBox 5"/>
          <p:cNvSpPr txBox="1"/>
          <p:nvPr/>
        </p:nvSpPr>
        <p:spPr>
          <a:xfrm>
            <a:off x="3494466" y="533400"/>
            <a:ext cx="5497134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Hamburger</a:t>
            </a:r>
          </a:p>
          <a:p>
            <a: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Home             VS          Fast Food</a:t>
            </a:r>
          </a:p>
        </p:txBody>
      </p:sp>
      <p:grpSp>
        <p:nvGrpSpPr>
          <p:cNvPr id="314" name="Group 12"/>
          <p:cNvGrpSpPr/>
          <p:nvPr/>
        </p:nvGrpSpPr>
        <p:grpSpPr>
          <a:xfrm>
            <a:off x="304799" y="3352799"/>
            <a:ext cx="3276603" cy="3276603"/>
            <a:chOff x="0" y="0"/>
            <a:chExt cx="3276601" cy="3276601"/>
          </a:xfrm>
        </p:grpSpPr>
        <p:grpSp>
          <p:nvGrpSpPr>
            <p:cNvPr id="312" name="Vertical Scroll 6"/>
            <p:cNvGrpSpPr/>
            <p:nvPr/>
          </p:nvGrpSpPr>
          <p:grpSpPr>
            <a:xfrm>
              <a:off x="-2" y="-1"/>
              <a:ext cx="3276604" cy="3276603"/>
              <a:chOff x="-1" y="0"/>
              <a:chExt cx="3276602" cy="3276601"/>
            </a:xfrm>
          </p:grpSpPr>
          <p:sp>
            <p:nvSpPr>
              <p:cNvPr id="309" name="Shape"/>
              <p:cNvSpPr/>
              <p:nvPr/>
            </p:nvSpPr>
            <p:spPr>
              <a:xfrm>
                <a:off x="-1" y="-1"/>
                <a:ext cx="3276603" cy="32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21600"/>
                    </a:moveTo>
                    <a:cubicBezTo>
                      <a:pt x="604" y="21600"/>
                      <a:pt x="0" y="20996"/>
                      <a:pt x="0" y="20250"/>
                    </a:cubicBezTo>
                    <a:cubicBezTo>
                      <a:pt x="0" y="19504"/>
                      <a:pt x="604" y="18900"/>
                      <a:pt x="1350" y="18900"/>
                    </a:cubicBezTo>
                    <a:lnTo>
                      <a:pt x="2700" y="18900"/>
                    </a:lnTo>
                    <a:lnTo>
                      <a:pt x="2700" y="1350"/>
                    </a:lnTo>
                    <a:cubicBezTo>
                      <a:pt x="2700" y="604"/>
                      <a:pt x="3304" y="0"/>
                      <a:pt x="4050" y="0"/>
                    </a:cubicBezTo>
                    <a:lnTo>
                      <a:pt x="20250" y="0"/>
                    </a:lnTo>
                    <a:cubicBezTo>
                      <a:pt x="20996" y="0"/>
                      <a:pt x="21600" y="604"/>
                      <a:pt x="21600" y="1350"/>
                    </a:cubicBezTo>
                    <a:cubicBezTo>
                      <a:pt x="21600" y="2096"/>
                      <a:pt x="20996" y="2700"/>
                      <a:pt x="20250" y="2700"/>
                    </a:cubicBezTo>
                    <a:lnTo>
                      <a:pt x="18900" y="2700"/>
                    </a:lnTo>
                    <a:lnTo>
                      <a:pt x="18900" y="20250"/>
                    </a:lnTo>
                    <a:cubicBezTo>
                      <a:pt x="18900" y="20996"/>
                      <a:pt x="18296" y="21600"/>
                      <a:pt x="17550" y="216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0" name="Shape"/>
              <p:cNvSpPr/>
              <p:nvPr/>
            </p:nvSpPr>
            <p:spPr>
              <a:xfrm>
                <a:off x="-2" y="204787"/>
                <a:ext cx="819152" cy="3071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795"/>
                      <a:pt x="19182" y="1440"/>
                      <a:pt x="16200" y="1440"/>
                    </a:cubicBezTo>
                    <a:cubicBezTo>
                      <a:pt x="14709" y="1440"/>
                      <a:pt x="13500" y="1118"/>
                      <a:pt x="13500" y="720"/>
                    </a:cubicBezTo>
                    <a:cubicBezTo>
                      <a:pt x="13500" y="322"/>
                      <a:pt x="14709" y="0"/>
                      <a:pt x="16200" y="0"/>
                    </a:cubicBezTo>
                    <a:close/>
                    <a:moveTo>
                      <a:pt x="10800" y="20160"/>
                    </a:moveTo>
                    <a:cubicBezTo>
                      <a:pt x="10800" y="20955"/>
                      <a:pt x="8382" y="21600"/>
                      <a:pt x="5400" y="21600"/>
                    </a:cubicBezTo>
                    <a:cubicBezTo>
                      <a:pt x="2418" y="21600"/>
                      <a:pt x="0" y="20955"/>
                      <a:pt x="0" y="20160"/>
                    </a:cubicBezTo>
                    <a:cubicBezTo>
                      <a:pt x="0" y="19365"/>
                      <a:pt x="2418" y="18720"/>
                      <a:pt x="5400" y="18720"/>
                    </a:cubicBezTo>
                    <a:cubicBezTo>
                      <a:pt x="6891" y="18720"/>
                      <a:pt x="8100" y="19042"/>
                      <a:pt x="8100" y="19440"/>
                    </a:cubicBezTo>
                    <a:cubicBezTo>
                      <a:pt x="8100" y="19838"/>
                      <a:pt x="6891" y="20160"/>
                      <a:pt x="5400" y="2016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1" name="Shape"/>
              <p:cNvSpPr/>
              <p:nvPr/>
            </p:nvSpPr>
            <p:spPr>
              <a:xfrm>
                <a:off x="-1" y="-1"/>
                <a:ext cx="3276603" cy="32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18900"/>
                    </a:moveTo>
                    <a:lnTo>
                      <a:pt x="2700" y="1350"/>
                    </a:lnTo>
                    <a:cubicBezTo>
                      <a:pt x="2700" y="604"/>
                      <a:pt x="3304" y="0"/>
                      <a:pt x="4050" y="0"/>
                    </a:cubicBezTo>
                    <a:lnTo>
                      <a:pt x="20250" y="0"/>
                    </a:lnTo>
                    <a:cubicBezTo>
                      <a:pt x="20996" y="0"/>
                      <a:pt x="21600" y="604"/>
                      <a:pt x="21600" y="1350"/>
                    </a:cubicBezTo>
                    <a:cubicBezTo>
                      <a:pt x="21600" y="2096"/>
                      <a:pt x="20996" y="2700"/>
                      <a:pt x="20250" y="2700"/>
                    </a:cubicBezTo>
                    <a:lnTo>
                      <a:pt x="18900" y="2700"/>
                    </a:lnTo>
                    <a:lnTo>
                      <a:pt x="18900" y="20250"/>
                    </a:lnTo>
                    <a:cubicBezTo>
                      <a:pt x="18900" y="20996"/>
                      <a:pt x="18296" y="21600"/>
                      <a:pt x="17550" y="21600"/>
                    </a:cubicBezTo>
                    <a:lnTo>
                      <a:pt x="1350" y="21600"/>
                    </a:lnTo>
                    <a:cubicBezTo>
                      <a:pt x="604" y="21600"/>
                      <a:pt x="0" y="20996"/>
                      <a:pt x="0" y="20250"/>
                    </a:cubicBezTo>
                    <a:cubicBezTo>
                      <a:pt x="0" y="19504"/>
                      <a:pt x="604" y="18900"/>
                      <a:pt x="1350" y="18900"/>
                    </a:cubicBezTo>
                    <a:close/>
                    <a:moveTo>
                      <a:pt x="4050" y="0"/>
                    </a:moveTo>
                    <a:cubicBezTo>
                      <a:pt x="4796" y="0"/>
                      <a:pt x="5400" y="604"/>
                      <a:pt x="5400" y="1350"/>
                    </a:cubicBezTo>
                    <a:cubicBezTo>
                      <a:pt x="5400" y="2096"/>
                      <a:pt x="4796" y="2700"/>
                      <a:pt x="4050" y="2700"/>
                    </a:cubicBezTo>
                    <a:cubicBezTo>
                      <a:pt x="3677" y="2700"/>
                      <a:pt x="3375" y="2398"/>
                      <a:pt x="3375" y="2025"/>
                    </a:cubicBezTo>
                    <a:cubicBezTo>
                      <a:pt x="3375" y="1652"/>
                      <a:pt x="3677" y="1350"/>
                      <a:pt x="4050" y="1350"/>
                    </a:cubicBezTo>
                    <a:lnTo>
                      <a:pt x="5400" y="1350"/>
                    </a:lnTo>
                    <a:moveTo>
                      <a:pt x="18900" y="2700"/>
                    </a:moveTo>
                    <a:lnTo>
                      <a:pt x="4050" y="2700"/>
                    </a:lnTo>
                    <a:moveTo>
                      <a:pt x="1350" y="18900"/>
                    </a:moveTo>
                    <a:cubicBezTo>
                      <a:pt x="1723" y="18900"/>
                      <a:pt x="2025" y="19202"/>
                      <a:pt x="2025" y="19575"/>
                    </a:cubicBezTo>
                    <a:cubicBezTo>
                      <a:pt x="2025" y="19948"/>
                      <a:pt x="1723" y="20250"/>
                      <a:pt x="1350" y="20250"/>
                    </a:cubicBezTo>
                    <a:lnTo>
                      <a:pt x="2700" y="20250"/>
                    </a:lnTo>
                    <a:moveTo>
                      <a:pt x="1350" y="21600"/>
                    </a:moveTo>
                    <a:cubicBezTo>
                      <a:pt x="2096" y="21600"/>
                      <a:pt x="2700" y="20996"/>
                      <a:pt x="2700" y="20250"/>
                    </a:cubicBezTo>
                    <a:lnTo>
                      <a:pt x="2700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13" name="TextBox 7"/>
            <p:cNvSpPr txBox="1"/>
            <p:nvPr/>
          </p:nvSpPr>
          <p:spPr>
            <a:xfrm>
              <a:off x="533400" y="457199"/>
              <a:ext cx="2286000" cy="2555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8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Compare the two hamburgers. </a:t>
              </a:r>
              <a:endParaRPr>
                <a:solidFill>
                  <a:srgbClr val="FFFFFF"/>
                </a:solidFill>
              </a:endParaRPr>
            </a:p>
            <a:p>
              <a:pPr>
                <a:spcBef>
                  <a:spcPts val="18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What could be reasons for the difference in nutrition information between them?</a:t>
              </a:r>
            </a:p>
          </p:txBody>
        </p:sp>
      </p:grpSp>
      <p:grpSp>
        <p:nvGrpSpPr>
          <p:cNvPr id="322" name="Group 11"/>
          <p:cNvGrpSpPr/>
          <p:nvPr/>
        </p:nvGrpSpPr>
        <p:grpSpPr>
          <a:xfrm>
            <a:off x="2887406" y="5579121"/>
            <a:ext cx="2626934" cy="1055730"/>
            <a:chOff x="0" y="0"/>
            <a:chExt cx="2626932" cy="1055728"/>
          </a:xfrm>
        </p:grpSpPr>
        <p:grpSp>
          <p:nvGrpSpPr>
            <p:cNvPr id="320" name="Cloud Callout 8"/>
            <p:cNvGrpSpPr/>
            <p:nvPr/>
          </p:nvGrpSpPr>
          <p:grpSpPr>
            <a:xfrm>
              <a:off x="0" y="0"/>
              <a:ext cx="2626933" cy="1055729"/>
              <a:chOff x="0" y="0"/>
              <a:chExt cx="2626932" cy="1055728"/>
            </a:xfrm>
          </p:grpSpPr>
          <p:sp>
            <p:nvSpPr>
              <p:cNvPr id="315" name="Shape"/>
              <p:cNvSpPr/>
              <p:nvPr/>
            </p:nvSpPr>
            <p:spPr>
              <a:xfrm>
                <a:off x="605348" y="0"/>
                <a:ext cx="2021585" cy="1055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6" name="Circle"/>
              <p:cNvSpPr/>
              <p:nvPr/>
            </p:nvSpPr>
            <p:spPr>
              <a:xfrm>
                <a:off x="397648" y="682020"/>
                <a:ext cx="175615" cy="175615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7" name="Circle"/>
              <p:cNvSpPr/>
              <p:nvPr/>
            </p:nvSpPr>
            <p:spPr>
              <a:xfrm>
                <a:off x="170226" y="767207"/>
                <a:ext cx="117077" cy="117077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8" name="Circle"/>
              <p:cNvSpPr/>
              <p:nvPr/>
            </p:nvSpPr>
            <p:spPr>
              <a:xfrm>
                <a:off x="0" y="839934"/>
                <a:ext cx="58539" cy="58539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9" name="Shape"/>
              <p:cNvSpPr/>
              <p:nvPr/>
            </p:nvSpPr>
            <p:spPr>
              <a:xfrm>
                <a:off x="708000" y="53682"/>
                <a:ext cx="1852447" cy="896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21" name="TextBox 9"/>
            <p:cNvSpPr txBox="1"/>
            <p:nvPr/>
          </p:nvSpPr>
          <p:spPr>
            <a:xfrm>
              <a:off x="846393" y="212078"/>
              <a:ext cx="1447801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lvl1pPr>
            </a:lstStyle>
            <a:p>
              <a:pPr/>
              <a:r>
                <a:t>Talk about it!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Class="entr" nodeType="after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82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2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mph" nodeType="afterEffect" presetSubtype="0" presetID="32" grpId="7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9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0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1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62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3"/>
      <p:bldP build="whole" bldLvl="1" animBg="1" rev="0" advAuto="0" spid="307" grpId="4"/>
      <p:bldP build="p" bldLvl="1" animBg="1" rev="0" advAuto="0" spid="303" grpId="2"/>
      <p:bldP build="whole" bldLvl="1" animBg="1" rev="0" advAuto="0" spid="322" grpId="5"/>
      <p:bldP build="whole" bldLvl="1" animBg="1" rev="0" advAuto="0" spid="314" grpId="6"/>
      <p:bldP build="whole" bldLvl="1" animBg="1" rev="0" advAuto="0" spid="314" grpId="7"/>
      <p:bldP build="whole" bldLvl="1" animBg="1" rev="0" advAuto="0" spid="3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Vitamins</a:t>
            </a:r>
          </a:p>
        </p:txBody>
      </p:sp>
      <p:pic>
        <p:nvPicPr>
          <p:cNvPr id="3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1" y="1066800"/>
            <a:ext cx="2422247" cy="4830763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Vitamins help your body stay healthy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20% or more is high and makes your body very happy!</a:t>
            </a:r>
          </a:p>
        </p:txBody>
      </p:sp>
      <p:sp>
        <p:nvSpPr>
          <p:cNvPr id="327" name="Rectangle 4"/>
          <p:cNvSpPr/>
          <p:nvPr/>
        </p:nvSpPr>
        <p:spPr>
          <a:xfrm>
            <a:off x="4897485" y="3733800"/>
            <a:ext cx="2272539" cy="60960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8" name="TextBox 5"/>
          <p:cNvSpPr txBox="1"/>
          <p:nvPr/>
        </p:nvSpPr>
        <p:spPr>
          <a:xfrm>
            <a:off x="4876800" y="685800"/>
            <a:ext cx="2427514" cy="4216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Cereal</a:t>
            </a:r>
          </a:p>
        </p:txBody>
      </p:sp>
      <p:grpSp>
        <p:nvGrpSpPr>
          <p:cNvPr id="334" name="Group 7"/>
          <p:cNvGrpSpPr/>
          <p:nvPr/>
        </p:nvGrpSpPr>
        <p:grpSpPr>
          <a:xfrm>
            <a:off x="609599" y="3124199"/>
            <a:ext cx="3810003" cy="3276603"/>
            <a:chOff x="0" y="0"/>
            <a:chExt cx="3810001" cy="3276601"/>
          </a:xfrm>
        </p:grpSpPr>
        <p:grpSp>
          <p:nvGrpSpPr>
            <p:cNvPr id="332" name="Vertical Scroll 2"/>
            <p:cNvGrpSpPr/>
            <p:nvPr/>
          </p:nvGrpSpPr>
          <p:grpSpPr>
            <a:xfrm>
              <a:off x="-2" y="-1"/>
              <a:ext cx="3810004" cy="3276603"/>
              <a:chOff x="-1" y="0"/>
              <a:chExt cx="3810002" cy="3276601"/>
            </a:xfrm>
          </p:grpSpPr>
          <p:sp>
            <p:nvSpPr>
              <p:cNvPr id="329" name="Shape"/>
              <p:cNvSpPr/>
              <p:nvPr/>
            </p:nvSpPr>
            <p:spPr>
              <a:xfrm>
                <a:off x="-1" y="-1"/>
                <a:ext cx="3810003" cy="32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1" y="21600"/>
                    </a:moveTo>
                    <a:cubicBezTo>
                      <a:pt x="520" y="21600"/>
                      <a:pt x="0" y="20996"/>
                      <a:pt x="0" y="20250"/>
                    </a:cubicBezTo>
                    <a:cubicBezTo>
                      <a:pt x="0" y="19504"/>
                      <a:pt x="520" y="18900"/>
                      <a:pt x="1161" y="18900"/>
                    </a:cubicBezTo>
                    <a:lnTo>
                      <a:pt x="2322" y="18900"/>
                    </a:lnTo>
                    <a:lnTo>
                      <a:pt x="2322" y="1350"/>
                    </a:lnTo>
                    <a:cubicBezTo>
                      <a:pt x="2322" y="604"/>
                      <a:pt x="2842" y="0"/>
                      <a:pt x="3483" y="0"/>
                    </a:cubicBezTo>
                    <a:lnTo>
                      <a:pt x="20439" y="0"/>
                    </a:lnTo>
                    <a:cubicBezTo>
                      <a:pt x="21080" y="0"/>
                      <a:pt x="21600" y="604"/>
                      <a:pt x="21600" y="1350"/>
                    </a:cubicBezTo>
                    <a:cubicBezTo>
                      <a:pt x="21600" y="2096"/>
                      <a:pt x="21080" y="2700"/>
                      <a:pt x="20439" y="2700"/>
                    </a:cubicBezTo>
                    <a:lnTo>
                      <a:pt x="19278" y="2700"/>
                    </a:lnTo>
                    <a:lnTo>
                      <a:pt x="19278" y="20250"/>
                    </a:lnTo>
                    <a:cubicBezTo>
                      <a:pt x="19278" y="20996"/>
                      <a:pt x="18758" y="21600"/>
                      <a:pt x="18117" y="216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0" name="Shape"/>
              <p:cNvSpPr/>
              <p:nvPr/>
            </p:nvSpPr>
            <p:spPr>
              <a:xfrm>
                <a:off x="-2" y="204787"/>
                <a:ext cx="819152" cy="3071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795"/>
                      <a:pt x="19182" y="1440"/>
                      <a:pt x="16200" y="1440"/>
                    </a:cubicBezTo>
                    <a:cubicBezTo>
                      <a:pt x="14709" y="1440"/>
                      <a:pt x="13500" y="1118"/>
                      <a:pt x="13500" y="720"/>
                    </a:cubicBezTo>
                    <a:cubicBezTo>
                      <a:pt x="13500" y="322"/>
                      <a:pt x="14709" y="0"/>
                      <a:pt x="16200" y="0"/>
                    </a:cubicBezTo>
                    <a:close/>
                    <a:moveTo>
                      <a:pt x="10800" y="20160"/>
                    </a:moveTo>
                    <a:cubicBezTo>
                      <a:pt x="10800" y="20955"/>
                      <a:pt x="8382" y="21600"/>
                      <a:pt x="5400" y="21600"/>
                    </a:cubicBezTo>
                    <a:cubicBezTo>
                      <a:pt x="2418" y="21600"/>
                      <a:pt x="0" y="20955"/>
                      <a:pt x="0" y="20160"/>
                    </a:cubicBezTo>
                    <a:cubicBezTo>
                      <a:pt x="0" y="19365"/>
                      <a:pt x="2418" y="18720"/>
                      <a:pt x="5400" y="18720"/>
                    </a:cubicBezTo>
                    <a:cubicBezTo>
                      <a:pt x="6891" y="18720"/>
                      <a:pt x="8100" y="19042"/>
                      <a:pt x="8100" y="19440"/>
                    </a:cubicBezTo>
                    <a:cubicBezTo>
                      <a:pt x="8100" y="19838"/>
                      <a:pt x="6891" y="20160"/>
                      <a:pt x="5400" y="2016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31" name="Shape"/>
              <p:cNvSpPr/>
              <p:nvPr/>
            </p:nvSpPr>
            <p:spPr>
              <a:xfrm>
                <a:off x="-1" y="-1"/>
                <a:ext cx="3810003" cy="3276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22" y="18900"/>
                    </a:moveTo>
                    <a:lnTo>
                      <a:pt x="2322" y="1350"/>
                    </a:lnTo>
                    <a:cubicBezTo>
                      <a:pt x="2322" y="604"/>
                      <a:pt x="2842" y="0"/>
                      <a:pt x="3483" y="0"/>
                    </a:cubicBezTo>
                    <a:lnTo>
                      <a:pt x="20439" y="0"/>
                    </a:lnTo>
                    <a:cubicBezTo>
                      <a:pt x="21080" y="0"/>
                      <a:pt x="21600" y="604"/>
                      <a:pt x="21600" y="1350"/>
                    </a:cubicBezTo>
                    <a:cubicBezTo>
                      <a:pt x="21600" y="2096"/>
                      <a:pt x="21080" y="2700"/>
                      <a:pt x="20439" y="2700"/>
                    </a:cubicBezTo>
                    <a:lnTo>
                      <a:pt x="19278" y="2700"/>
                    </a:lnTo>
                    <a:lnTo>
                      <a:pt x="19278" y="20250"/>
                    </a:lnTo>
                    <a:cubicBezTo>
                      <a:pt x="19278" y="20996"/>
                      <a:pt x="18758" y="21600"/>
                      <a:pt x="18117" y="21600"/>
                    </a:cubicBezTo>
                    <a:lnTo>
                      <a:pt x="1161" y="21600"/>
                    </a:lnTo>
                    <a:cubicBezTo>
                      <a:pt x="520" y="21600"/>
                      <a:pt x="0" y="20996"/>
                      <a:pt x="0" y="20250"/>
                    </a:cubicBezTo>
                    <a:cubicBezTo>
                      <a:pt x="0" y="19504"/>
                      <a:pt x="520" y="18900"/>
                      <a:pt x="1161" y="18900"/>
                    </a:cubicBezTo>
                    <a:close/>
                    <a:moveTo>
                      <a:pt x="3483" y="0"/>
                    </a:moveTo>
                    <a:cubicBezTo>
                      <a:pt x="4124" y="0"/>
                      <a:pt x="4644" y="604"/>
                      <a:pt x="4644" y="1350"/>
                    </a:cubicBezTo>
                    <a:cubicBezTo>
                      <a:pt x="4644" y="2096"/>
                      <a:pt x="4124" y="2700"/>
                      <a:pt x="3483" y="2700"/>
                    </a:cubicBezTo>
                    <a:cubicBezTo>
                      <a:pt x="3162" y="2700"/>
                      <a:pt x="2903" y="2398"/>
                      <a:pt x="2903" y="2025"/>
                    </a:cubicBezTo>
                    <a:cubicBezTo>
                      <a:pt x="2903" y="1652"/>
                      <a:pt x="3162" y="1350"/>
                      <a:pt x="3483" y="1350"/>
                    </a:cubicBezTo>
                    <a:lnTo>
                      <a:pt x="4644" y="1350"/>
                    </a:lnTo>
                    <a:moveTo>
                      <a:pt x="19278" y="2700"/>
                    </a:moveTo>
                    <a:lnTo>
                      <a:pt x="3483" y="2700"/>
                    </a:lnTo>
                    <a:moveTo>
                      <a:pt x="1161" y="18900"/>
                    </a:moveTo>
                    <a:cubicBezTo>
                      <a:pt x="1482" y="18900"/>
                      <a:pt x="1742" y="19202"/>
                      <a:pt x="1742" y="19575"/>
                    </a:cubicBezTo>
                    <a:cubicBezTo>
                      <a:pt x="1742" y="19948"/>
                      <a:pt x="1482" y="20250"/>
                      <a:pt x="1161" y="20250"/>
                    </a:cubicBezTo>
                    <a:lnTo>
                      <a:pt x="2322" y="20250"/>
                    </a:lnTo>
                    <a:moveTo>
                      <a:pt x="1161" y="21600"/>
                    </a:moveTo>
                    <a:cubicBezTo>
                      <a:pt x="1802" y="21600"/>
                      <a:pt x="2322" y="20996"/>
                      <a:pt x="2322" y="20250"/>
                    </a:cubicBezTo>
                    <a:lnTo>
                      <a:pt x="2322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33" name="TextBox 6"/>
            <p:cNvSpPr txBox="1"/>
            <p:nvPr/>
          </p:nvSpPr>
          <p:spPr>
            <a:xfrm>
              <a:off x="609600" y="609599"/>
              <a:ext cx="2590800" cy="219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Which types of foods would have a higher vitamin percentage?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Which types of foods would be better choices for your body?</a:t>
              </a:r>
            </a:p>
          </p:txBody>
        </p:sp>
      </p:grpSp>
      <p:pic>
        <p:nvPicPr>
          <p:cNvPr id="33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2074863"/>
            <a:ext cx="2262187" cy="1963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8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2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mph" nodeType="afterEffect" presetSubtype="0" presetID="32" grpId="8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2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3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54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5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56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p" bldLvl="1" animBg="1" rev="0" advAuto="0" spid="326" grpId="2"/>
      <p:bldP build="whole" bldLvl="1" animBg="1" rev="0" advAuto="0" spid="327" grpId="3"/>
      <p:bldP build="whole" bldLvl="1" animBg="1" rev="0" advAuto="0" spid="328" grpId="5"/>
      <p:bldP build="whole" bldLvl="1" animBg="1" rev="0" advAuto="0" spid="335" grpId="6"/>
      <p:bldP build="whole" bldLvl="1" animBg="1" rev="0" advAuto="0" spid="334" grpId="7"/>
      <p:bldP build="whole" bldLvl="1" animBg="1" rev="0" advAuto="0" spid="325" grpId="4"/>
      <p:bldP build="whole" bldLvl="1" animBg="1" rev="0" advAuto="0" spid="334" grpId="8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3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Serving Size</a:t>
            </a:r>
          </a:p>
        </p:txBody>
      </p:sp>
      <p:sp>
        <p:nvSpPr>
          <p:cNvPr id="117" name="Text Placeholder 5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Reading the label starts here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ALL the numbers are based on one serving size.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The package might actually contain several servings.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is very important information.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will help you with portion control.</a:t>
            </a:r>
          </a:p>
        </p:txBody>
      </p:sp>
      <p:grpSp>
        <p:nvGrpSpPr>
          <p:cNvPr id="120" name="Group 6"/>
          <p:cNvGrpSpPr/>
          <p:nvPr/>
        </p:nvGrpSpPr>
        <p:grpSpPr>
          <a:xfrm>
            <a:off x="3962400" y="1314449"/>
            <a:ext cx="2802758" cy="1981201"/>
            <a:chOff x="0" y="0"/>
            <a:chExt cx="2802757" cy="1981200"/>
          </a:xfrm>
        </p:grpSpPr>
        <p:pic>
          <p:nvPicPr>
            <p:cNvPr id="11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55681"/>
            <a:stretch>
              <a:fillRect/>
            </a:stretch>
          </p:blipFill>
          <p:spPr>
            <a:xfrm>
              <a:off x="0" y="-1"/>
              <a:ext cx="2802758" cy="1981201"/>
            </a:xfrm>
            <a:prstGeom prst="rect">
              <a:avLst/>
            </a:prstGeom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</p:pic>
        <p:sp>
          <p:nvSpPr>
            <p:cNvPr id="119" name="Rectangle 1"/>
            <p:cNvSpPr/>
            <p:nvPr/>
          </p:nvSpPr>
          <p:spPr>
            <a:xfrm>
              <a:off x="0" y="304800"/>
              <a:ext cx="2802758" cy="34290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3" name="Group 2"/>
          <p:cNvGrpSpPr/>
          <p:nvPr/>
        </p:nvGrpSpPr>
        <p:grpSpPr>
          <a:xfrm>
            <a:off x="5896607" y="2381249"/>
            <a:ext cx="2725417" cy="1981201"/>
            <a:chOff x="0" y="0"/>
            <a:chExt cx="2725416" cy="1981200"/>
          </a:xfrm>
        </p:grpSpPr>
        <p:pic>
          <p:nvPicPr>
            <p:cNvPr id="12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55681"/>
            <a:stretch>
              <a:fillRect/>
            </a:stretch>
          </p:blipFill>
          <p:spPr>
            <a:xfrm>
              <a:off x="0" y="-1"/>
              <a:ext cx="2725417" cy="1981201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</p:pic>
        <p:sp>
          <p:nvSpPr>
            <p:cNvPr id="122" name="Rectangle 7"/>
            <p:cNvSpPr/>
            <p:nvPr/>
          </p:nvSpPr>
          <p:spPr>
            <a:xfrm>
              <a:off x="-1" y="304800"/>
              <a:ext cx="2725417" cy="30480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6" name="Group 10"/>
          <p:cNvGrpSpPr/>
          <p:nvPr/>
        </p:nvGrpSpPr>
        <p:grpSpPr>
          <a:xfrm>
            <a:off x="3897503" y="3581399"/>
            <a:ext cx="2723576" cy="1986246"/>
            <a:chOff x="0" y="0"/>
            <a:chExt cx="2723574" cy="1986244"/>
          </a:xfrm>
        </p:grpSpPr>
        <p:pic>
          <p:nvPicPr>
            <p:cNvPr id="124" name="Picture 4" descr="Picture 4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55539"/>
            <a:stretch>
              <a:fillRect/>
            </a:stretch>
          </p:blipFill>
          <p:spPr>
            <a:xfrm>
              <a:off x="0" y="-1"/>
              <a:ext cx="2723575" cy="1986246"/>
            </a:xfrm>
            <a:prstGeom prst="rect">
              <a:avLst/>
            </a:prstGeom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</p:pic>
        <p:sp>
          <p:nvSpPr>
            <p:cNvPr id="125" name="Rectangle 9"/>
            <p:cNvSpPr/>
            <p:nvPr/>
          </p:nvSpPr>
          <p:spPr>
            <a:xfrm>
              <a:off x="-1" y="304800"/>
              <a:ext cx="2723576" cy="304801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n w="9524">
                    <a:solidFill>
                      <a:srgbClr val="FF0000"/>
                    </a:solidFill>
                  </a:ln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7" name="TextBox 11"/>
          <p:cNvSpPr txBox="1"/>
          <p:nvPr/>
        </p:nvSpPr>
        <p:spPr>
          <a:xfrm>
            <a:off x="4010025" y="851415"/>
            <a:ext cx="41148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French Fries</a:t>
            </a:r>
          </a:p>
        </p:txBody>
      </p:sp>
      <p:grpSp>
        <p:nvGrpSpPr>
          <p:cNvPr id="133" name="Group 8"/>
          <p:cNvGrpSpPr/>
          <p:nvPr/>
        </p:nvGrpSpPr>
        <p:grpSpPr>
          <a:xfrm>
            <a:off x="4038597" y="5105398"/>
            <a:ext cx="4343404" cy="1485565"/>
            <a:chOff x="-1" y="-1"/>
            <a:chExt cx="4343403" cy="1485563"/>
          </a:xfrm>
        </p:grpSpPr>
        <p:grpSp>
          <p:nvGrpSpPr>
            <p:cNvPr id="131" name="Horizontal Scroll 12"/>
            <p:cNvGrpSpPr/>
            <p:nvPr/>
          </p:nvGrpSpPr>
          <p:grpSpPr>
            <a:xfrm>
              <a:off x="-2" y="-2"/>
              <a:ext cx="4343405" cy="1485565"/>
              <a:chOff x="-1" y="-1"/>
              <a:chExt cx="4343403" cy="1485563"/>
            </a:xfrm>
          </p:grpSpPr>
          <p:sp>
            <p:nvSpPr>
              <p:cNvPr id="128" name="Shape"/>
              <p:cNvSpPr/>
              <p:nvPr/>
            </p:nvSpPr>
            <p:spPr>
              <a:xfrm>
                <a:off x="-1" y="-1"/>
                <a:ext cx="4343403" cy="148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393" y="0"/>
                      <a:pt x="21138" y="0"/>
                    </a:cubicBezTo>
                    <a:cubicBezTo>
                      <a:pt x="20883" y="0"/>
                      <a:pt x="20677" y="604"/>
                      <a:pt x="20677" y="1350"/>
                    </a:cubicBezTo>
                    <a:lnTo>
                      <a:pt x="20677" y="2700"/>
                    </a:lnTo>
                    <a:lnTo>
                      <a:pt x="462" y="2700"/>
                    </a:lnTo>
                    <a:cubicBezTo>
                      <a:pt x="207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207" y="21600"/>
                      <a:pt x="462" y="21600"/>
                    </a:cubicBezTo>
                    <a:cubicBezTo>
                      <a:pt x="717" y="21600"/>
                      <a:pt x="923" y="20996"/>
                      <a:pt x="923" y="20250"/>
                    </a:cubicBezTo>
                    <a:lnTo>
                      <a:pt x="923" y="18900"/>
                    </a:lnTo>
                    <a:lnTo>
                      <a:pt x="21138" y="18900"/>
                    </a:lnTo>
                    <a:cubicBezTo>
                      <a:pt x="21393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9" name="Shape"/>
              <p:cNvSpPr/>
              <p:nvPr/>
            </p:nvSpPr>
            <p:spPr>
              <a:xfrm>
                <a:off x="92848" y="-2"/>
                <a:ext cx="4250553" cy="371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61" y="21600"/>
                      <a:pt x="472" y="19182"/>
                      <a:pt x="472" y="16200"/>
                    </a:cubicBezTo>
                    <a:cubicBezTo>
                      <a:pt x="472" y="14709"/>
                      <a:pt x="366" y="13500"/>
                      <a:pt x="236" y="13500"/>
                    </a:cubicBezTo>
                    <a:cubicBezTo>
                      <a:pt x="106" y="13500"/>
                      <a:pt x="0" y="14709"/>
                      <a:pt x="0" y="16200"/>
                    </a:cubicBezTo>
                    <a:close/>
                    <a:moveTo>
                      <a:pt x="21128" y="10800"/>
                    </a:moveTo>
                    <a:cubicBezTo>
                      <a:pt x="21389" y="10800"/>
                      <a:pt x="21600" y="8382"/>
                      <a:pt x="21600" y="5400"/>
                    </a:cubicBezTo>
                    <a:cubicBezTo>
                      <a:pt x="21600" y="2418"/>
                      <a:pt x="21389" y="0"/>
                      <a:pt x="21128" y="0"/>
                    </a:cubicBezTo>
                    <a:cubicBezTo>
                      <a:pt x="20868" y="0"/>
                      <a:pt x="20656" y="2418"/>
                      <a:pt x="20656" y="5400"/>
                    </a:cubicBezTo>
                    <a:cubicBezTo>
                      <a:pt x="20656" y="6891"/>
                      <a:pt x="20762" y="8100"/>
                      <a:pt x="20892" y="8100"/>
                    </a:cubicBezTo>
                    <a:cubicBezTo>
                      <a:pt x="21023" y="8100"/>
                      <a:pt x="21128" y="6891"/>
                      <a:pt x="21128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0" name="Shape"/>
              <p:cNvSpPr/>
              <p:nvPr/>
            </p:nvSpPr>
            <p:spPr>
              <a:xfrm>
                <a:off x="-2" y="-1"/>
                <a:ext cx="4343405" cy="148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207" y="2700"/>
                      <a:pt x="462" y="2700"/>
                    </a:cubicBezTo>
                    <a:lnTo>
                      <a:pt x="20677" y="2700"/>
                    </a:lnTo>
                    <a:lnTo>
                      <a:pt x="20677" y="1350"/>
                    </a:lnTo>
                    <a:cubicBezTo>
                      <a:pt x="20677" y="604"/>
                      <a:pt x="20883" y="0"/>
                      <a:pt x="21138" y="0"/>
                    </a:cubicBezTo>
                    <a:cubicBezTo>
                      <a:pt x="21393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393" y="18900"/>
                      <a:pt x="21138" y="18900"/>
                    </a:cubicBezTo>
                    <a:lnTo>
                      <a:pt x="923" y="18900"/>
                    </a:lnTo>
                    <a:lnTo>
                      <a:pt x="923" y="20250"/>
                    </a:lnTo>
                    <a:cubicBezTo>
                      <a:pt x="923" y="20996"/>
                      <a:pt x="717" y="21600"/>
                      <a:pt x="462" y="21600"/>
                    </a:cubicBezTo>
                    <a:cubicBezTo>
                      <a:pt x="207" y="21600"/>
                      <a:pt x="0" y="20996"/>
                      <a:pt x="0" y="20250"/>
                    </a:cubicBezTo>
                    <a:close/>
                    <a:moveTo>
                      <a:pt x="20677" y="2700"/>
                    </a:moveTo>
                    <a:lnTo>
                      <a:pt x="21138" y="2700"/>
                    </a:lnTo>
                    <a:cubicBezTo>
                      <a:pt x="21393" y="2700"/>
                      <a:pt x="21600" y="2096"/>
                      <a:pt x="21600" y="1350"/>
                    </a:cubicBezTo>
                    <a:moveTo>
                      <a:pt x="21138" y="2700"/>
                    </a:moveTo>
                    <a:lnTo>
                      <a:pt x="21138" y="1350"/>
                    </a:lnTo>
                    <a:cubicBezTo>
                      <a:pt x="21138" y="1723"/>
                      <a:pt x="21035" y="2025"/>
                      <a:pt x="20907" y="2025"/>
                    </a:cubicBezTo>
                    <a:cubicBezTo>
                      <a:pt x="20780" y="2025"/>
                      <a:pt x="20677" y="1723"/>
                      <a:pt x="20677" y="1350"/>
                    </a:cubicBezTo>
                    <a:moveTo>
                      <a:pt x="462" y="5400"/>
                    </a:moveTo>
                    <a:lnTo>
                      <a:pt x="462" y="4050"/>
                    </a:lnTo>
                    <a:cubicBezTo>
                      <a:pt x="462" y="3677"/>
                      <a:pt x="565" y="3375"/>
                      <a:pt x="693" y="3375"/>
                    </a:cubicBezTo>
                    <a:cubicBezTo>
                      <a:pt x="820" y="3375"/>
                      <a:pt x="923" y="3677"/>
                      <a:pt x="923" y="4050"/>
                    </a:cubicBezTo>
                    <a:cubicBezTo>
                      <a:pt x="923" y="4796"/>
                      <a:pt x="717" y="5400"/>
                      <a:pt x="462" y="5400"/>
                    </a:cubicBezTo>
                    <a:cubicBezTo>
                      <a:pt x="207" y="5400"/>
                      <a:pt x="0" y="4796"/>
                      <a:pt x="0" y="4050"/>
                    </a:cubicBezTo>
                    <a:moveTo>
                      <a:pt x="923" y="4050"/>
                    </a:moveTo>
                    <a:lnTo>
                      <a:pt x="923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32" name="TextBox 13"/>
            <p:cNvSpPr txBox="1"/>
            <p:nvPr/>
          </p:nvSpPr>
          <p:spPr>
            <a:xfrm>
              <a:off x="304801" y="295870"/>
              <a:ext cx="4038601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lvl1pPr>
            </a:lstStyle>
            <a:p>
              <a:pPr/>
              <a:r>
                <a:t>What are some reasons people could be confused about serving sizes?</a:t>
              </a:r>
            </a:p>
          </p:txBody>
        </p:sp>
      </p:grpSp>
      <p:grpSp>
        <p:nvGrpSpPr>
          <p:cNvPr id="140" name="Group 4"/>
          <p:cNvGrpSpPr/>
          <p:nvPr/>
        </p:nvGrpSpPr>
        <p:grpSpPr>
          <a:xfrm>
            <a:off x="6942994" y="3920378"/>
            <a:ext cx="1863635" cy="1467283"/>
            <a:chOff x="0" y="0"/>
            <a:chExt cx="1863633" cy="1467281"/>
          </a:xfrm>
        </p:grpSpPr>
        <p:grpSp>
          <p:nvGrpSpPr>
            <p:cNvPr id="138" name="Cloud Callout 14"/>
            <p:cNvGrpSpPr/>
            <p:nvPr/>
          </p:nvGrpSpPr>
          <p:grpSpPr>
            <a:xfrm>
              <a:off x="-1" y="-1"/>
              <a:ext cx="1863635" cy="1467283"/>
              <a:chOff x="0" y="0"/>
              <a:chExt cx="1863633" cy="1467281"/>
            </a:xfrm>
          </p:grpSpPr>
          <p:sp>
            <p:nvSpPr>
              <p:cNvPr id="134" name="Shape"/>
              <p:cNvSpPr/>
              <p:nvPr/>
            </p:nvSpPr>
            <p:spPr>
              <a:xfrm rot="20729465">
                <a:off x="86595" y="197299"/>
                <a:ext cx="1690444" cy="90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5" name="Circle"/>
              <p:cNvSpPr/>
              <p:nvPr/>
            </p:nvSpPr>
            <p:spPr>
              <a:xfrm rot="20729465">
                <a:off x="499885" y="1144035"/>
                <a:ext cx="150789" cy="150789"/>
              </a:xfrm>
              <a:prstGeom prst="ellipse">
                <a:avLst/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6" name="Circle"/>
              <p:cNvSpPr/>
              <p:nvPr/>
            </p:nvSpPr>
            <p:spPr>
              <a:xfrm rot="20729465">
                <a:off x="444252" y="1299124"/>
                <a:ext cx="100525" cy="100525"/>
              </a:xfrm>
              <a:prstGeom prst="ellipse">
                <a:avLst/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37" name="Circle"/>
              <p:cNvSpPr/>
              <p:nvPr/>
            </p:nvSpPr>
            <p:spPr>
              <a:xfrm rot="20729465">
                <a:off x="415146" y="1411524"/>
                <a:ext cx="50263" cy="50263"/>
              </a:xfrm>
              <a:prstGeom prst="ellipse">
                <a:avLst/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39" name="TextBox 15"/>
            <p:cNvSpPr txBox="1"/>
            <p:nvPr/>
          </p:nvSpPr>
          <p:spPr>
            <a:xfrm rot="20217261">
              <a:off x="179164" y="277892"/>
              <a:ext cx="1498701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Think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about it!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6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82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22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9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0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91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2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93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7"/>
      <p:bldP build="whole" bldLvl="1" animBg="1" rev="0" advAuto="0" spid="120" grpId="4"/>
      <p:bldP build="whole" bldLvl="1" animBg="1" rev="0" advAuto="0" spid="123" grpId="5"/>
      <p:bldP build="p" bldLvl="1" animBg="1" rev="0" advAuto="0" spid="117" grpId="2"/>
      <p:bldP build="whole" bldLvl="1" animBg="1" rev="0" advAuto="0" spid="116" grpId="1"/>
      <p:bldP build="whole" bldLvl="1" animBg="1" rev="0" advAuto="0" spid="126" grpId="6"/>
      <p:bldP build="whole" bldLvl="1" animBg="1" rev="0" advAuto="0" spid="133" grpId="8"/>
      <p:bldP build="whole" bldLvl="1" animBg="1" rev="0" advAuto="0" spid="127" grpId="3"/>
      <p:bldP build="whole" bldLvl="1" animBg="1" rev="0" advAuto="0" spid="133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Servings per Container</a:t>
            </a:r>
          </a:p>
        </p:txBody>
      </p:sp>
      <p:sp>
        <p:nvSpPr>
          <p:cNvPr id="143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Tells you how many servings in that package.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Goes hand in hand with Serving Size.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Some are low in calories and fat if you only have one serving.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If you eat more than one then calories and fat can really add up!</a:t>
            </a:r>
          </a:p>
        </p:txBody>
      </p:sp>
      <p:grpSp>
        <p:nvGrpSpPr>
          <p:cNvPr id="146" name="Group 2"/>
          <p:cNvGrpSpPr/>
          <p:nvPr/>
        </p:nvGrpSpPr>
        <p:grpSpPr>
          <a:xfrm>
            <a:off x="4572000" y="609600"/>
            <a:ext cx="2619375" cy="3143252"/>
            <a:chOff x="0" y="0"/>
            <a:chExt cx="2619375" cy="3143250"/>
          </a:xfrm>
        </p:grpSpPr>
        <p:pic>
          <p:nvPicPr>
            <p:cNvPr id="144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34132"/>
            <a:stretch>
              <a:fillRect/>
            </a:stretch>
          </p:blipFill>
          <p:spPr>
            <a:xfrm>
              <a:off x="0" y="-1"/>
              <a:ext cx="2619375" cy="31432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Rectangle 4"/>
            <p:cNvSpPr/>
            <p:nvPr/>
          </p:nvSpPr>
          <p:spPr>
            <a:xfrm>
              <a:off x="0" y="304798"/>
              <a:ext cx="2619375" cy="381001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7" name="TextBox 5"/>
          <p:cNvSpPr txBox="1"/>
          <p:nvPr/>
        </p:nvSpPr>
        <p:spPr>
          <a:xfrm>
            <a:off x="4571998" y="240269"/>
            <a:ext cx="261937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Crackers</a:t>
            </a:r>
          </a:p>
        </p:txBody>
      </p:sp>
      <p:grpSp>
        <p:nvGrpSpPr>
          <p:cNvPr id="150" name="Group 8"/>
          <p:cNvGrpSpPr/>
          <p:nvPr/>
        </p:nvGrpSpPr>
        <p:grpSpPr>
          <a:xfrm>
            <a:off x="6248399" y="1496114"/>
            <a:ext cx="2433641" cy="3103771"/>
            <a:chOff x="0" y="0"/>
            <a:chExt cx="2433639" cy="3103770"/>
          </a:xfrm>
        </p:grpSpPr>
        <p:pic>
          <p:nvPicPr>
            <p:cNvPr id="148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28340"/>
            <a:stretch>
              <a:fillRect/>
            </a:stretch>
          </p:blipFill>
          <p:spPr>
            <a:xfrm>
              <a:off x="0" y="-1"/>
              <a:ext cx="2433640" cy="3103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Rectangle 9"/>
            <p:cNvSpPr/>
            <p:nvPr/>
          </p:nvSpPr>
          <p:spPr>
            <a:xfrm>
              <a:off x="-1" y="304800"/>
              <a:ext cx="2405064" cy="457200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6" name="Group 10"/>
          <p:cNvGrpSpPr/>
          <p:nvPr/>
        </p:nvGrpSpPr>
        <p:grpSpPr>
          <a:xfrm>
            <a:off x="2070568" y="4354286"/>
            <a:ext cx="6540032" cy="2286001"/>
            <a:chOff x="0" y="0"/>
            <a:chExt cx="6540031" cy="2286000"/>
          </a:xfrm>
        </p:grpSpPr>
        <p:grpSp>
          <p:nvGrpSpPr>
            <p:cNvPr id="154" name="Horizontal Scroll 6"/>
            <p:cNvGrpSpPr/>
            <p:nvPr/>
          </p:nvGrpSpPr>
          <p:grpSpPr>
            <a:xfrm>
              <a:off x="-1" y="-1"/>
              <a:ext cx="6540033" cy="2286001"/>
              <a:chOff x="0" y="0"/>
              <a:chExt cx="6540031" cy="2286000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-1" y="0"/>
                <a:ext cx="6540033" cy="22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389" y="0"/>
                      <a:pt x="21128" y="0"/>
                    </a:cubicBezTo>
                    <a:cubicBezTo>
                      <a:pt x="20868" y="0"/>
                      <a:pt x="20656" y="604"/>
                      <a:pt x="20656" y="1350"/>
                    </a:cubicBezTo>
                    <a:lnTo>
                      <a:pt x="20656" y="2700"/>
                    </a:lnTo>
                    <a:lnTo>
                      <a:pt x="472" y="2700"/>
                    </a:lnTo>
                    <a:cubicBezTo>
                      <a:pt x="211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211" y="21600"/>
                      <a:pt x="472" y="21600"/>
                    </a:cubicBezTo>
                    <a:cubicBezTo>
                      <a:pt x="732" y="21600"/>
                      <a:pt x="944" y="20996"/>
                      <a:pt x="944" y="20250"/>
                    </a:cubicBezTo>
                    <a:lnTo>
                      <a:pt x="944" y="18900"/>
                    </a:lnTo>
                    <a:lnTo>
                      <a:pt x="21128" y="18900"/>
                    </a:lnTo>
                    <a:cubicBezTo>
                      <a:pt x="21389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2" name="Shape"/>
              <p:cNvSpPr/>
              <p:nvPr/>
            </p:nvSpPr>
            <p:spPr>
              <a:xfrm>
                <a:off x="142873" y="-1"/>
                <a:ext cx="6397159" cy="57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66" y="21600"/>
                      <a:pt x="482" y="19182"/>
                      <a:pt x="482" y="16200"/>
                    </a:cubicBezTo>
                    <a:cubicBezTo>
                      <a:pt x="482" y="14709"/>
                      <a:pt x="374" y="13500"/>
                      <a:pt x="241" y="13500"/>
                    </a:cubicBezTo>
                    <a:cubicBezTo>
                      <a:pt x="108" y="13500"/>
                      <a:pt x="0" y="14709"/>
                      <a:pt x="0" y="16200"/>
                    </a:cubicBezTo>
                    <a:close/>
                    <a:moveTo>
                      <a:pt x="21118" y="10800"/>
                    </a:moveTo>
                    <a:cubicBezTo>
                      <a:pt x="21384" y="10800"/>
                      <a:pt x="21600" y="8382"/>
                      <a:pt x="21600" y="5400"/>
                    </a:cubicBezTo>
                    <a:cubicBezTo>
                      <a:pt x="21600" y="2418"/>
                      <a:pt x="21384" y="0"/>
                      <a:pt x="21118" y="0"/>
                    </a:cubicBezTo>
                    <a:cubicBezTo>
                      <a:pt x="20851" y="0"/>
                      <a:pt x="20635" y="2418"/>
                      <a:pt x="20635" y="5400"/>
                    </a:cubicBezTo>
                    <a:cubicBezTo>
                      <a:pt x="20635" y="6891"/>
                      <a:pt x="20743" y="8100"/>
                      <a:pt x="20876" y="8100"/>
                    </a:cubicBezTo>
                    <a:cubicBezTo>
                      <a:pt x="21010" y="8100"/>
                      <a:pt x="21118" y="6891"/>
                      <a:pt x="21118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-1" y="0"/>
                <a:ext cx="6540033" cy="22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211" y="2700"/>
                      <a:pt x="472" y="2700"/>
                    </a:cubicBezTo>
                    <a:lnTo>
                      <a:pt x="20656" y="2700"/>
                    </a:lnTo>
                    <a:lnTo>
                      <a:pt x="20656" y="1350"/>
                    </a:lnTo>
                    <a:cubicBezTo>
                      <a:pt x="20656" y="604"/>
                      <a:pt x="20868" y="0"/>
                      <a:pt x="21128" y="0"/>
                    </a:cubicBezTo>
                    <a:cubicBezTo>
                      <a:pt x="21389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389" y="18900"/>
                      <a:pt x="21128" y="18900"/>
                    </a:cubicBezTo>
                    <a:lnTo>
                      <a:pt x="944" y="18900"/>
                    </a:lnTo>
                    <a:lnTo>
                      <a:pt x="944" y="20250"/>
                    </a:lnTo>
                    <a:cubicBezTo>
                      <a:pt x="944" y="20996"/>
                      <a:pt x="732" y="21600"/>
                      <a:pt x="472" y="21600"/>
                    </a:cubicBezTo>
                    <a:cubicBezTo>
                      <a:pt x="211" y="21600"/>
                      <a:pt x="0" y="20996"/>
                      <a:pt x="0" y="20250"/>
                    </a:cubicBezTo>
                    <a:close/>
                    <a:moveTo>
                      <a:pt x="20656" y="2700"/>
                    </a:moveTo>
                    <a:lnTo>
                      <a:pt x="21128" y="2700"/>
                    </a:lnTo>
                    <a:cubicBezTo>
                      <a:pt x="21389" y="2700"/>
                      <a:pt x="21600" y="2096"/>
                      <a:pt x="21600" y="1350"/>
                    </a:cubicBezTo>
                    <a:moveTo>
                      <a:pt x="21128" y="2700"/>
                    </a:moveTo>
                    <a:lnTo>
                      <a:pt x="21128" y="1350"/>
                    </a:lnTo>
                    <a:cubicBezTo>
                      <a:pt x="21128" y="1723"/>
                      <a:pt x="21022" y="2025"/>
                      <a:pt x="20892" y="2025"/>
                    </a:cubicBezTo>
                    <a:cubicBezTo>
                      <a:pt x="20762" y="2025"/>
                      <a:pt x="20656" y="1723"/>
                      <a:pt x="20656" y="1350"/>
                    </a:cubicBezTo>
                    <a:moveTo>
                      <a:pt x="472" y="5400"/>
                    </a:moveTo>
                    <a:lnTo>
                      <a:pt x="472" y="4050"/>
                    </a:lnTo>
                    <a:cubicBezTo>
                      <a:pt x="472" y="3677"/>
                      <a:pt x="578" y="3375"/>
                      <a:pt x="708" y="3375"/>
                    </a:cubicBezTo>
                    <a:cubicBezTo>
                      <a:pt x="838" y="3375"/>
                      <a:pt x="944" y="3677"/>
                      <a:pt x="944" y="4050"/>
                    </a:cubicBezTo>
                    <a:cubicBezTo>
                      <a:pt x="944" y="4796"/>
                      <a:pt x="732" y="5400"/>
                      <a:pt x="472" y="5400"/>
                    </a:cubicBezTo>
                    <a:cubicBezTo>
                      <a:pt x="211" y="5400"/>
                      <a:pt x="0" y="4796"/>
                      <a:pt x="0" y="4050"/>
                    </a:cubicBezTo>
                    <a:moveTo>
                      <a:pt x="944" y="4050"/>
                    </a:moveTo>
                    <a:lnTo>
                      <a:pt x="944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5" name="TextBox 7"/>
            <p:cNvSpPr txBox="1"/>
            <p:nvPr/>
          </p:nvSpPr>
          <p:spPr>
            <a:xfrm>
              <a:off x="534521" y="328135"/>
              <a:ext cx="5557456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How would you choose between two different boxes of the same type of food?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Do you have enough information to make a good decision?</a:t>
              </a:r>
            </a:p>
          </p:txBody>
        </p:sp>
      </p:grpSp>
      <p:pic>
        <p:nvPicPr>
          <p:cNvPr id="15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796005">
            <a:off x="4262913" y="3370870"/>
            <a:ext cx="1951038" cy="1554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8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mph" nodeType="afterEffect" presetSubtype="0" presetID="32" grpId="8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72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3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74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5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76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3" grpId="2"/>
      <p:bldP build="whole" bldLvl="1" animBg="1" rev="0" advAuto="0" spid="142" grpId="1"/>
      <p:bldP build="whole" bldLvl="1" animBg="1" rev="0" advAuto="0" spid="146" grpId="4"/>
      <p:bldP build="whole" bldLvl="1" animBg="1" rev="0" advAuto="0" spid="156" grpId="7"/>
      <p:bldP build="whole" bldLvl="1" animBg="1" rev="0" advAuto="0" spid="157" grpId="6"/>
      <p:bldP build="whole" bldLvl="1" animBg="1" rev="0" advAuto="0" spid="147" grpId="3"/>
      <p:bldP build="whole" bldLvl="1" animBg="1" rev="0" advAuto="0" spid="150" grpId="5"/>
      <p:bldP build="whole" bldLvl="1" animBg="1" rev="0" advAuto="0" spid="156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Calories</a:t>
            </a:r>
            <a:r>
              <a:rPr u="none"/>
              <a:t> </a:t>
            </a:r>
          </a:p>
        </p:txBody>
      </p:sp>
      <p:sp>
        <p:nvSpPr>
          <p:cNvPr id="160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tells you how much energy you will get from one serving of this food.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If you don’t use up that energy it gets stored as fat.</a:t>
            </a:r>
          </a:p>
        </p:txBody>
      </p:sp>
      <p:sp>
        <p:nvSpPr>
          <p:cNvPr id="161" name="TextBox 4"/>
          <p:cNvSpPr txBox="1"/>
          <p:nvPr/>
        </p:nvSpPr>
        <p:spPr>
          <a:xfrm>
            <a:off x="3795712" y="543740"/>
            <a:ext cx="4312444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Apples</a:t>
            </a:r>
          </a:p>
        </p:txBody>
      </p:sp>
      <p:grpSp>
        <p:nvGrpSpPr>
          <p:cNvPr id="167" name="Group 9"/>
          <p:cNvGrpSpPr/>
          <p:nvPr/>
        </p:nvGrpSpPr>
        <p:grpSpPr>
          <a:xfrm>
            <a:off x="838199" y="4724399"/>
            <a:ext cx="6203157" cy="1981201"/>
            <a:chOff x="0" y="0"/>
            <a:chExt cx="6203155" cy="1981200"/>
          </a:xfrm>
        </p:grpSpPr>
        <p:grpSp>
          <p:nvGrpSpPr>
            <p:cNvPr id="165" name="Horizontal Scroll 5"/>
            <p:cNvGrpSpPr/>
            <p:nvPr/>
          </p:nvGrpSpPr>
          <p:grpSpPr>
            <a:xfrm>
              <a:off x="-1" y="-1"/>
              <a:ext cx="6172202" cy="1981201"/>
              <a:chOff x="0" y="0"/>
              <a:chExt cx="6172200" cy="1981200"/>
            </a:xfrm>
          </p:grpSpPr>
          <p:sp>
            <p:nvSpPr>
              <p:cNvPr id="162" name="Shape"/>
              <p:cNvSpPr/>
              <p:nvPr/>
            </p:nvSpPr>
            <p:spPr>
              <a:xfrm>
                <a:off x="0" y="0"/>
                <a:ext cx="6172200" cy="198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406" y="0"/>
                      <a:pt x="21167" y="0"/>
                    </a:cubicBezTo>
                    <a:cubicBezTo>
                      <a:pt x="20927" y="0"/>
                      <a:pt x="20733" y="604"/>
                      <a:pt x="20733" y="1350"/>
                    </a:cubicBezTo>
                    <a:lnTo>
                      <a:pt x="20733" y="2700"/>
                    </a:lnTo>
                    <a:lnTo>
                      <a:pt x="433" y="2700"/>
                    </a:lnTo>
                    <a:cubicBezTo>
                      <a:pt x="194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194" y="21600"/>
                      <a:pt x="433" y="21600"/>
                    </a:cubicBezTo>
                    <a:cubicBezTo>
                      <a:pt x="673" y="21600"/>
                      <a:pt x="867" y="20996"/>
                      <a:pt x="867" y="20250"/>
                    </a:cubicBezTo>
                    <a:lnTo>
                      <a:pt x="867" y="18900"/>
                    </a:lnTo>
                    <a:lnTo>
                      <a:pt x="21167" y="18900"/>
                    </a:lnTo>
                    <a:cubicBezTo>
                      <a:pt x="21406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3" name="Shape"/>
              <p:cNvSpPr/>
              <p:nvPr/>
            </p:nvSpPr>
            <p:spPr>
              <a:xfrm>
                <a:off x="123823" y="-1"/>
                <a:ext cx="6048378" cy="49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44" y="21600"/>
                      <a:pt x="442" y="19182"/>
                      <a:pt x="442" y="16200"/>
                    </a:cubicBezTo>
                    <a:cubicBezTo>
                      <a:pt x="442" y="14709"/>
                      <a:pt x="343" y="13500"/>
                      <a:pt x="221" y="13500"/>
                    </a:cubicBezTo>
                    <a:cubicBezTo>
                      <a:pt x="99" y="13500"/>
                      <a:pt x="0" y="14709"/>
                      <a:pt x="0" y="16200"/>
                    </a:cubicBezTo>
                    <a:close/>
                    <a:moveTo>
                      <a:pt x="21158" y="10800"/>
                    </a:moveTo>
                    <a:cubicBezTo>
                      <a:pt x="21402" y="10800"/>
                      <a:pt x="21600" y="8382"/>
                      <a:pt x="21600" y="5400"/>
                    </a:cubicBezTo>
                    <a:cubicBezTo>
                      <a:pt x="21600" y="2418"/>
                      <a:pt x="21402" y="0"/>
                      <a:pt x="21158" y="0"/>
                    </a:cubicBezTo>
                    <a:cubicBezTo>
                      <a:pt x="20914" y="0"/>
                      <a:pt x="20716" y="2418"/>
                      <a:pt x="20716" y="5400"/>
                    </a:cubicBezTo>
                    <a:cubicBezTo>
                      <a:pt x="20716" y="6891"/>
                      <a:pt x="20815" y="8100"/>
                      <a:pt x="20937" y="8100"/>
                    </a:cubicBezTo>
                    <a:cubicBezTo>
                      <a:pt x="21059" y="8100"/>
                      <a:pt x="21158" y="6891"/>
                      <a:pt x="21158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4" name="Shape"/>
              <p:cNvSpPr/>
              <p:nvPr/>
            </p:nvSpPr>
            <p:spPr>
              <a:xfrm>
                <a:off x="0" y="0"/>
                <a:ext cx="6172200" cy="198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94" y="2700"/>
                      <a:pt x="433" y="2700"/>
                    </a:cubicBezTo>
                    <a:lnTo>
                      <a:pt x="20733" y="2700"/>
                    </a:lnTo>
                    <a:lnTo>
                      <a:pt x="20733" y="1350"/>
                    </a:lnTo>
                    <a:cubicBezTo>
                      <a:pt x="20733" y="604"/>
                      <a:pt x="20927" y="0"/>
                      <a:pt x="21167" y="0"/>
                    </a:cubicBezTo>
                    <a:cubicBezTo>
                      <a:pt x="21406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06" y="18900"/>
                      <a:pt x="21167" y="18900"/>
                    </a:cubicBezTo>
                    <a:lnTo>
                      <a:pt x="867" y="18900"/>
                    </a:lnTo>
                    <a:lnTo>
                      <a:pt x="867" y="20250"/>
                    </a:lnTo>
                    <a:cubicBezTo>
                      <a:pt x="867" y="20996"/>
                      <a:pt x="673" y="21600"/>
                      <a:pt x="433" y="21600"/>
                    </a:cubicBezTo>
                    <a:cubicBezTo>
                      <a:pt x="194" y="21600"/>
                      <a:pt x="0" y="20996"/>
                      <a:pt x="0" y="20250"/>
                    </a:cubicBezTo>
                    <a:close/>
                    <a:moveTo>
                      <a:pt x="20733" y="2700"/>
                    </a:moveTo>
                    <a:lnTo>
                      <a:pt x="21167" y="2700"/>
                    </a:lnTo>
                    <a:cubicBezTo>
                      <a:pt x="21406" y="2700"/>
                      <a:pt x="21600" y="2096"/>
                      <a:pt x="21600" y="1350"/>
                    </a:cubicBezTo>
                    <a:moveTo>
                      <a:pt x="21167" y="2700"/>
                    </a:moveTo>
                    <a:lnTo>
                      <a:pt x="21167" y="1350"/>
                    </a:lnTo>
                    <a:cubicBezTo>
                      <a:pt x="21167" y="1723"/>
                      <a:pt x="21070" y="2025"/>
                      <a:pt x="20950" y="2025"/>
                    </a:cubicBezTo>
                    <a:cubicBezTo>
                      <a:pt x="20830" y="2025"/>
                      <a:pt x="20733" y="1723"/>
                      <a:pt x="20733" y="1350"/>
                    </a:cubicBezTo>
                    <a:moveTo>
                      <a:pt x="433" y="5400"/>
                    </a:moveTo>
                    <a:lnTo>
                      <a:pt x="433" y="4050"/>
                    </a:lnTo>
                    <a:cubicBezTo>
                      <a:pt x="433" y="3677"/>
                      <a:pt x="530" y="3375"/>
                      <a:pt x="650" y="3375"/>
                    </a:cubicBezTo>
                    <a:cubicBezTo>
                      <a:pt x="770" y="3375"/>
                      <a:pt x="867" y="3677"/>
                      <a:pt x="867" y="4050"/>
                    </a:cubicBezTo>
                    <a:cubicBezTo>
                      <a:pt x="867" y="4796"/>
                      <a:pt x="673" y="5400"/>
                      <a:pt x="433" y="5400"/>
                    </a:cubicBezTo>
                    <a:cubicBezTo>
                      <a:pt x="194" y="5400"/>
                      <a:pt x="0" y="4796"/>
                      <a:pt x="0" y="4050"/>
                    </a:cubicBezTo>
                    <a:moveTo>
                      <a:pt x="867" y="4050"/>
                    </a:moveTo>
                    <a:lnTo>
                      <a:pt x="867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66" name="TextBox 6"/>
            <p:cNvSpPr txBox="1"/>
            <p:nvPr/>
          </p:nvSpPr>
          <p:spPr>
            <a:xfrm>
              <a:off x="380999" y="322182"/>
              <a:ext cx="5822157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What can you do to make sure your calories burn off?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How can you keep track of your calories going in and out?</a:t>
              </a:r>
            </a:p>
          </p:txBody>
        </p:sp>
      </p:grpSp>
      <p:grpSp>
        <p:nvGrpSpPr>
          <p:cNvPr id="170" name="Group 8"/>
          <p:cNvGrpSpPr/>
          <p:nvPr/>
        </p:nvGrpSpPr>
        <p:grpSpPr>
          <a:xfrm>
            <a:off x="3795712" y="973305"/>
            <a:ext cx="2071688" cy="3856142"/>
            <a:chOff x="0" y="0"/>
            <a:chExt cx="2071686" cy="3856140"/>
          </a:xfrm>
        </p:grpSpPr>
        <p:pic>
          <p:nvPicPr>
            <p:cNvPr id="16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71687" cy="3856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Rectangle 2"/>
            <p:cNvSpPr/>
            <p:nvPr/>
          </p:nvSpPr>
          <p:spPr>
            <a:xfrm>
              <a:off x="0" y="779293"/>
              <a:ext cx="2071686" cy="228601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73" name="Group 7"/>
          <p:cNvGrpSpPr/>
          <p:nvPr/>
        </p:nvGrpSpPr>
        <p:grpSpPr>
          <a:xfrm>
            <a:off x="5974555" y="935626"/>
            <a:ext cx="2133601" cy="3893822"/>
            <a:chOff x="0" y="0"/>
            <a:chExt cx="2133600" cy="3893820"/>
          </a:xfrm>
        </p:grpSpPr>
        <p:pic>
          <p:nvPicPr>
            <p:cNvPr id="17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33600" cy="3893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Rectangle 10"/>
            <p:cNvSpPr/>
            <p:nvPr/>
          </p:nvSpPr>
          <p:spPr>
            <a:xfrm>
              <a:off x="27658" y="816973"/>
              <a:ext cx="2071689" cy="228601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9290" y="3505200"/>
            <a:ext cx="2262188" cy="1963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Class="entr" nodeType="afterEffect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8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2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mph" nodeType="afterEffect" presetSubtype="0" presetID="32" grpId="8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2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3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54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5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56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8"/>
      <p:bldP build="whole" bldLvl="1" animBg="1" rev="0" advAuto="0" spid="170" grpId="4"/>
      <p:bldP build="p" bldLvl="1" animBg="1" rev="0" advAuto="0" spid="160" grpId="2"/>
      <p:bldP build="whole" bldLvl="1" animBg="1" rev="0" advAuto="0" spid="159" grpId="1"/>
      <p:bldP build="whole" bldLvl="1" animBg="1" rev="0" advAuto="0" spid="173" grpId="5"/>
      <p:bldP build="whole" bldLvl="1" animBg="1" rev="0" advAuto="0" spid="161" grpId="3"/>
      <p:bldP build="whole" bldLvl="1" animBg="1" rev="0" advAuto="0" spid="174" grpId="6"/>
      <p:bldP build="whole" bldLvl="1" animBg="1" rev="0" advAuto="0" spid="167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Calories from Fat</a:t>
            </a:r>
          </a:p>
        </p:txBody>
      </p:sp>
      <p:sp>
        <p:nvSpPr>
          <p:cNvPr id="177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tells you how much energy of that food comes from fat.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Your heart likes food lower in fat.</a:t>
            </a:r>
          </a:p>
        </p:txBody>
      </p:sp>
      <p:grpSp>
        <p:nvGrpSpPr>
          <p:cNvPr id="180" name="Group 5"/>
          <p:cNvGrpSpPr/>
          <p:nvPr/>
        </p:nvGrpSpPr>
        <p:grpSpPr>
          <a:xfrm>
            <a:off x="4495800" y="414210"/>
            <a:ext cx="3276600" cy="5605591"/>
            <a:chOff x="0" y="0"/>
            <a:chExt cx="3276600" cy="5605589"/>
          </a:xfrm>
        </p:grpSpPr>
        <p:pic>
          <p:nvPicPr>
            <p:cNvPr id="178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276600" cy="5605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Rectangle 4"/>
            <p:cNvSpPr/>
            <p:nvPr/>
          </p:nvSpPr>
          <p:spPr>
            <a:xfrm>
              <a:off x="1371600" y="1719388"/>
              <a:ext cx="1828800" cy="266701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3" name="Group 2"/>
          <p:cNvGrpSpPr/>
          <p:nvPr/>
        </p:nvGrpSpPr>
        <p:grpSpPr>
          <a:xfrm>
            <a:off x="549276" y="4724401"/>
            <a:ext cx="3794124" cy="1362133"/>
            <a:chOff x="0" y="0"/>
            <a:chExt cx="3794123" cy="1362131"/>
          </a:xfrm>
        </p:grpSpPr>
        <p:pic>
          <p:nvPicPr>
            <p:cNvPr id="181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794124" cy="13621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TextBox 6"/>
            <p:cNvSpPr txBox="1"/>
            <p:nvPr/>
          </p:nvSpPr>
          <p:spPr>
            <a:xfrm>
              <a:off x="384853" y="357899"/>
              <a:ext cx="3276601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lvl1pPr>
            </a:lstStyle>
            <a:p>
              <a:pPr/>
              <a:r>
                <a:t>Which kind of fat is the worst fat for your body?</a:t>
              </a:r>
            </a:p>
          </p:txBody>
        </p:sp>
      </p:grpSp>
      <p:grpSp>
        <p:nvGrpSpPr>
          <p:cNvPr id="190" name="Group 9"/>
          <p:cNvGrpSpPr/>
          <p:nvPr/>
        </p:nvGrpSpPr>
        <p:grpSpPr>
          <a:xfrm>
            <a:off x="2284723" y="3849125"/>
            <a:ext cx="1517040" cy="1223229"/>
            <a:chOff x="0" y="0"/>
            <a:chExt cx="1517039" cy="1223228"/>
          </a:xfrm>
        </p:grpSpPr>
        <p:grpSp>
          <p:nvGrpSpPr>
            <p:cNvPr id="188" name="Cloud Callout 7"/>
            <p:cNvGrpSpPr/>
            <p:nvPr/>
          </p:nvGrpSpPr>
          <p:grpSpPr>
            <a:xfrm>
              <a:off x="0" y="-1"/>
              <a:ext cx="1507627" cy="1223230"/>
              <a:chOff x="0" y="0"/>
              <a:chExt cx="1507626" cy="1223228"/>
            </a:xfrm>
          </p:grpSpPr>
          <p:sp>
            <p:nvSpPr>
              <p:cNvPr id="184" name="Shape"/>
              <p:cNvSpPr/>
              <p:nvPr/>
            </p:nvSpPr>
            <p:spPr>
              <a:xfrm>
                <a:off x="-1" y="-1"/>
                <a:ext cx="1507628" cy="943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5" name="Circle"/>
              <p:cNvSpPr/>
              <p:nvPr/>
            </p:nvSpPr>
            <p:spPr>
              <a:xfrm>
                <a:off x="244620" y="896192"/>
                <a:ext cx="156917" cy="156917"/>
              </a:xfrm>
              <a:prstGeom prst="ellipse">
                <a:avLst/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6" name="Circle"/>
              <p:cNvSpPr/>
              <p:nvPr/>
            </p:nvSpPr>
            <p:spPr>
              <a:xfrm>
                <a:off x="159277" y="1053482"/>
                <a:ext cx="104611" cy="104611"/>
              </a:xfrm>
              <a:prstGeom prst="ellipse">
                <a:avLst/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87" name="Circle"/>
              <p:cNvSpPr/>
              <p:nvPr/>
            </p:nvSpPr>
            <p:spPr>
              <a:xfrm>
                <a:off x="107814" y="1170922"/>
                <a:ext cx="52307" cy="52307"/>
              </a:xfrm>
              <a:prstGeom prst="ellipse">
                <a:avLst/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89" name="TextBox 8"/>
            <p:cNvSpPr txBox="1"/>
            <p:nvPr/>
          </p:nvSpPr>
          <p:spPr>
            <a:xfrm rot="20874045">
              <a:off x="45586" y="147544"/>
              <a:ext cx="1427144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1600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Make a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b="1" sz="1600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Prediction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8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mph" nodeType="afterEffect" presetSubtype="0" presetID="32" grpId="6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4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4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6"/>
      <p:bldP build="whole" bldLvl="1" animBg="1" rev="0" advAuto="0" spid="180" grpId="3"/>
      <p:bldP build="whole" bldLvl="1" animBg="1" rev="0" advAuto="0" spid="190" grpId="4"/>
      <p:bldP build="p" bldLvl="1" animBg="1" rev="0" advAuto="0" spid="177" grpId="2"/>
      <p:bldP build="whole" bldLvl="1" animBg="1" rev="0" advAuto="0" spid="176" grpId="1"/>
      <p:bldP build="whole" bldLvl="1" animBg="1" rev="0" advAuto="0" spid="18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Total Fat</a:t>
            </a:r>
          </a:p>
        </p:txBody>
      </p:sp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8100" y="378893"/>
            <a:ext cx="3273836" cy="560880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is the amount of ALL the different kinds of fat in one serving.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Your body needs some fat. </a:t>
            </a: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Avoid foods high in saturated fat and look for zero trans fat.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These fats are not good for your heart.</a:t>
            </a:r>
          </a:p>
        </p:txBody>
      </p:sp>
      <p:grpSp>
        <p:nvGrpSpPr>
          <p:cNvPr id="200" name="Group 8"/>
          <p:cNvGrpSpPr/>
          <p:nvPr/>
        </p:nvGrpSpPr>
        <p:grpSpPr>
          <a:xfrm>
            <a:off x="1676400" y="4724399"/>
            <a:ext cx="7086600" cy="1524001"/>
            <a:chOff x="0" y="0"/>
            <a:chExt cx="7086600" cy="1524000"/>
          </a:xfrm>
        </p:grpSpPr>
        <p:grpSp>
          <p:nvGrpSpPr>
            <p:cNvPr id="198" name="Horizontal Scroll 4"/>
            <p:cNvGrpSpPr/>
            <p:nvPr/>
          </p:nvGrpSpPr>
          <p:grpSpPr>
            <a:xfrm>
              <a:off x="0" y="-1"/>
              <a:ext cx="7086600" cy="1524001"/>
              <a:chOff x="0" y="0"/>
              <a:chExt cx="7086600" cy="1524000"/>
            </a:xfrm>
          </p:grpSpPr>
          <p:sp>
            <p:nvSpPr>
              <p:cNvPr id="195" name="Shape"/>
              <p:cNvSpPr/>
              <p:nvPr/>
            </p:nvSpPr>
            <p:spPr>
              <a:xfrm>
                <a:off x="0" y="0"/>
                <a:ext cx="7086600" cy="15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470" y="0"/>
                      <a:pt x="21310" y="0"/>
                    </a:cubicBezTo>
                    <a:cubicBezTo>
                      <a:pt x="21149" y="0"/>
                      <a:pt x="21019" y="604"/>
                      <a:pt x="21019" y="1350"/>
                    </a:cubicBezTo>
                    <a:lnTo>
                      <a:pt x="21019" y="2700"/>
                    </a:lnTo>
                    <a:lnTo>
                      <a:pt x="290" y="2700"/>
                    </a:lnTo>
                    <a:cubicBezTo>
                      <a:pt x="13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130" y="21600"/>
                      <a:pt x="290" y="21600"/>
                    </a:cubicBezTo>
                    <a:cubicBezTo>
                      <a:pt x="451" y="21600"/>
                      <a:pt x="581" y="20996"/>
                      <a:pt x="581" y="20250"/>
                    </a:cubicBezTo>
                    <a:lnTo>
                      <a:pt x="581" y="18900"/>
                    </a:lnTo>
                    <a:lnTo>
                      <a:pt x="21310" y="18900"/>
                    </a:lnTo>
                    <a:cubicBezTo>
                      <a:pt x="2147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6" name="Shape"/>
              <p:cNvSpPr/>
              <p:nvPr/>
            </p:nvSpPr>
            <p:spPr>
              <a:xfrm>
                <a:off x="95250" y="-1"/>
                <a:ext cx="6991350" cy="381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63" y="21600"/>
                      <a:pt x="294" y="19182"/>
                      <a:pt x="294" y="16200"/>
                    </a:cubicBezTo>
                    <a:cubicBezTo>
                      <a:pt x="294" y="14709"/>
                      <a:pt x="228" y="13500"/>
                      <a:pt x="147" y="13500"/>
                    </a:cubicBezTo>
                    <a:cubicBezTo>
                      <a:pt x="66" y="13500"/>
                      <a:pt x="0" y="14709"/>
                      <a:pt x="0" y="16200"/>
                    </a:cubicBezTo>
                    <a:close/>
                    <a:moveTo>
                      <a:pt x="21306" y="10800"/>
                    </a:moveTo>
                    <a:cubicBezTo>
                      <a:pt x="21468" y="10800"/>
                      <a:pt x="21600" y="8382"/>
                      <a:pt x="21600" y="5400"/>
                    </a:cubicBezTo>
                    <a:cubicBezTo>
                      <a:pt x="21600" y="2418"/>
                      <a:pt x="21468" y="0"/>
                      <a:pt x="21306" y="0"/>
                    </a:cubicBezTo>
                    <a:cubicBezTo>
                      <a:pt x="21143" y="0"/>
                      <a:pt x="21011" y="2418"/>
                      <a:pt x="21011" y="5400"/>
                    </a:cubicBezTo>
                    <a:cubicBezTo>
                      <a:pt x="21011" y="6891"/>
                      <a:pt x="21077" y="8100"/>
                      <a:pt x="21159" y="8100"/>
                    </a:cubicBezTo>
                    <a:cubicBezTo>
                      <a:pt x="21240" y="8100"/>
                      <a:pt x="21306" y="6891"/>
                      <a:pt x="21306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97" name="Shape"/>
              <p:cNvSpPr/>
              <p:nvPr/>
            </p:nvSpPr>
            <p:spPr>
              <a:xfrm>
                <a:off x="0" y="0"/>
                <a:ext cx="7086600" cy="1524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30" y="2700"/>
                      <a:pt x="290" y="2700"/>
                    </a:cubicBezTo>
                    <a:lnTo>
                      <a:pt x="21019" y="2700"/>
                    </a:lnTo>
                    <a:lnTo>
                      <a:pt x="21019" y="1350"/>
                    </a:lnTo>
                    <a:cubicBezTo>
                      <a:pt x="21019" y="604"/>
                      <a:pt x="21149" y="0"/>
                      <a:pt x="21310" y="0"/>
                    </a:cubicBezTo>
                    <a:cubicBezTo>
                      <a:pt x="2147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70" y="18900"/>
                      <a:pt x="21310" y="18900"/>
                    </a:cubicBezTo>
                    <a:lnTo>
                      <a:pt x="581" y="18900"/>
                    </a:lnTo>
                    <a:lnTo>
                      <a:pt x="581" y="20250"/>
                    </a:lnTo>
                    <a:cubicBezTo>
                      <a:pt x="581" y="20996"/>
                      <a:pt x="451" y="21600"/>
                      <a:pt x="290" y="21600"/>
                    </a:cubicBezTo>
                    <a:cubicBezTo>
                      <a:pt x="130" y="21600"/>
                      <a:pt x="0" y="20996"/>
                      <a:pt x="0" y="20250"/>
                    </a:cubicBezTo>
                    <a:close/>
                    <a:moveTo>
                      <a:pt x="21019" y="2700"/>
                    </a:moveTo>
                    <a:lnTo>
                      <a:pt x="21310" y="2700"/>
                    </a:lnTo>
                    <a:cubicBezTo>
                      <a:pt x="21470" y="2700"/>
                      <a:pt x="21600" y="2096"/>
                      <a:pt x="21600" y="1350"/>
                    </a:cubicBezTo>
                    <a:moveTo>
                      <a:pt x="21310" y="2700"/>
                    </a:moveTo>
                    <a:lnTo>
                      <a:pt x="21310" y="1350"/>
                    </a:lnTo>
                    <a:cubicBezTo>
                      <a:pt x="21310" y="1723"/>
                      <a:pt x="21245" y="2025"/>
                      <a:pt x="21165" y="2025"/>
                    </a:cubicBezTo>
                    <a:cubicBezTo>
                      <a:pt x="21084" y="2025"/>
                      <a:pt x="21019" y="1723"/>
                      <a:pt x="21019" y="1350"/>
                    </a:cubicBezTo>
                    <a:moveTo>
                      <a:pt x="290" y="5400"/>
                    </a:moveTo>
                    <a:lnTo>
                      <a:pt x="290" y="4050"/>
                    </a:lnTo>
                    <a:cubicBezTo>
                      <a:pt x="290" y="3677"/>
                      <a:pt x="355" y="3375"/>
                      <a:pt x="435" y="3375"/>
                    </a:cubicBezTo>
                    <a:cubicBezTo>
                      <a:pt x="516" y="3375"/>
                      <a:pt x="581" y="3677"/>
                      <a:pt x="581" y="4050"/>
                    </a:cubicBezTo>
                    <a:cubicBezTo>
                      <a:pt x="581" y="4796"/>
                      <a:pt x="451" y="5400"/>
                      <a:pt x="290" y="5400"/>
                    </a:cubicBezTo>
                    <a:cubicBezTo>
                      <a:pt x="130" y="5400"/>
                      <a:pt x="0" y="4796"/>
                      <a:pt x="0" y="4050"/>
                    </a:cubicBezTo>
                    <a:moveTo>
                      <a:pt x="581" y="4050"/>
                    </a:moveTo>
                    <a:lnTo>
                      <a:pt x="581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99" name="TextBox 5"/>
            <p:cNvSpPr txBox="1"/>
            <p:nvPr/>
          </p:nvSpPr>
          <p:spPr>
            <a:xfrm>
              <a:off x="533400" y="304800"/>
              <a:ext cx="6172200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lvl1pPr>
            </a:lstStyle>
            <a:p>
              <a:pPr/>
              <a:r>
                <a:t>Trans fat is the worst type of fat for your body. This is the fat found in fried foods like french fries and fried chicken.</a:t>
              </a:r>
            </a:p>
          </p:txBody>
        </p:sp>
      </p:grpSp>
      <p:grpSp>
        <p:nvGrpSpPr>
          <p:cNvPr id="208" name="Group 7"/>
          <p:cNvGrpSpPr/>
          <p:nvPr/>
        </p:nvGrpSpPr>
        <p:grpSpPr>
          <a:xfrm>
            <a:off x="7161443" y="3865542"/>
            <a:ext cx="1602323" cy="1186287"/>
            <a:chOff x="0" y="0"/>
            <a:chExt cx="1602322" cy="1186286"/>
          </a:xfrm>
        </p:grpSpPr>
        <p:grpSp>
          <p:nvGrpSpPr>
            <p:cNvPr id="206" name="Cloud Callout 2"/>
            <p:cNvGrpSpPr/>
            <p:nvPr/>
          </p:nvGrpSpPr>
          <p:grpSpPr>
            <a:xfrm>
              <a:off x="-1" y="-1"/>
              <a:ext cx="1602324" cy="1186288"/>
              <a:chOff x="0" y="0"/>
              <a:chExt cx="1602322" cy="1186286"/>
            </a:xfrm>
          </p:grpSpPr>
          <p:sp>
            <p:nvSpPr>
              <p:cNvPr id="201" name="Shape"/>
              <p:cNvSpPr/>
              <p:nvPr/>
            </p:nvSpPr>
            <p:spPr>
              <a:xfrm>
                <a:off x="0" y="0"/>
                <a:ext cx="1602323" cy="839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fill="norm" stroke="1" extrusionOk="0">
                    <a:moveTo>
                      <a:pt x="1901" y="6800"/>
                    </a:move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2" name="Circle"/>
              <p:cNvSpPr/>
              <p:nvPr/>
            </p:nvSpPr>
            <p:spPr>
              <a:xfrm>
                <a:off x="392815" y="845834"/>
                <a:ext cx="139701" cy="139701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3" name="Circle"/>
              <p:cNvSpPr/>
              <p:nvPr/>
            </p:nvSpPr>
            <p:spPr>
              <a:xfrm>
                <a:off x="319116" y="1012043"/>
                <a:ext cx="93135" cy="93135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4" name="Circle"/>
              <p:cNvSpPr/>
              <p:nvPr/>
            </p:nvSpPr>
            <p:spPr>
              <a:xfrm>
                <a:off x="271566" y="1139720"/>
                <a:ext cx="46567" cy="46567"/>
              </a:xfrm>
              <a:prstGeom prst="ellipse">
                <a:avLst/>
              </a:prstGeom>
              <a:solidFill>
                <a:schemeClr val="accent1"/>
              </a:solidFill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5" name="Shape"/>
              <p:cNvSpPr/>
              <p:nvPr/>
            </p:nvSpPr>
            <p:spPr>
              <a:xfrm>
                <a:off x="81362" y="42704"/>
                <a:ext cx="1468263" cy="713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25400" cap="flat">
                <a:solidFill>
                  <a:srgbClr val="3A5E8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07" name="TextBox 6"/>
            <p:cNvSpPr txBox="1"/>
            <p:nvPr/>
          </p:nvSpPr>
          <p:spPr>
            <a:xfrm>
              <a:off x="229956" y="184862"/>
              <a:ext cx="1219201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lvl1pPr>
            </a:lstStyle>
            <a:p>
              <a:pPr/>
              <a:r>
                <a:t>Answer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Class="entr" nodeType="afterEffect" presetSubtype="0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8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mph" nodeType="afterEffect" presetSubtype="0" presetID="32" grpId="6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4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5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6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7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68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4" grpId="2"/>
      <p:bldP build="whole" bldLvl="1" animBg="1" rev="0" advAuto="0" spid="192" grpId="1"/>
      <p:bldP build="whole" bldLvl="1" animBg="1" rev="0" advAuto="0" spid="208" grpId="4"/>
      <p:bldP build="whole" bldLvl="1" animBg="1" rev="0" advAuto="0" spid="193" grpId="3"/>
      <p:bldP build="whole" bldLvl="1" animBg="1" rev="0" advAuto="0" spid="200" grpId="5"/>
      <p:bldP build="whole" bldLvl="1" animBg="1" rev="0" advAuto="0" spid="200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Percent Daily Value (%DV)</a:t>
            </a:r>
          </a:p>
        </p:txBody>
      </p:sp>
      <p:sp>
        <p:nvSpPr>
          <p:cNvPr id="211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is a number on the label given in percentages.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These percentages are the amount of a certain nutrient that a person will eat in one serving. 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This is based on a 2,000 calorie diet.</a:t>
            </a:r>
          </a:p>
        </p:txBody>
      </p:sp>
      <p:grpSp>
        <p:nvGrpSpPr>
          <p:cNvPr id="216" name="Group 2"/>
          <p:cNvGrpSpPr/>
          <p:nvPr/>
        </p:nvGrpSpPr>
        <p:grpSpPr>
          <a:xfrm>
            <a:off x="3810000" y="717886"/>
            <a:ext cx="2247902" cy="4616114"/>
            <a:chOff x="0" y="0"/>
            <a:chExt cx="2247901" cy="4616112"/>
          </a:xfrm>
        </p:grpSpPr>
        <p:grpSp>
          <p:nvGrpSpPr>
            <p:cNvPr id="214" name="Group 8"/>
            <p:cNvGrpSpPr/>
            <p:nvPr/>
          </p:nvGrpSpPr>
          <p:grpSpPr>
            <a:xfrm>
              <a:off x="0" y="0"/>
              <a:ext cx="2247902" cy="4616113"/>
              <a:chOff x="0" y="0"/>
              <a:chExt cx="2247901" cy="4616112"/>
            </a:xfrm>
          </p:grpSpPr>
          <p:pic>
            <p:nvPicPr>
              <p:cNvPr id="212" name="Picture 3" descr="Picture 3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369332"/>
                <a:ext cx="2247902" cy="42467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3" name="TextBox 5"/>
              <p:cNvSpPr txBox="1"/>
              <p:nvPr/>
            </p:nvSpPr>
            <p:spPr>
              <a:xfrm>
                <a:off x="0" y="0"/>
                <a:ext cx="2247902" cy="3581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/>
              </a:lstStyle>
              <a:p>
                <a:pPr/>
                <a:r>
                  <a:t>Whole Wheat Bread</a:t>
                </a:r>
              </a:p>
            </p:txBody>
          </p:sp>
        </p:grpSp>
        <p:sp>
          <p:nvSpPr>
            <p:cNvPr id="215" name="Rectangle 10"/>
            <p:cNvSpPr/>
            <p:nvPr/>
          </p:nvSpPr>
          <p:spPr>
            <a:xfrm>
              <a:off x="1524000" y="1339512"/>
              <a:ext cx="723902" cy="1600200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1" name="Group 4"/>
          <p:cNvGrpSpPr/>
          <p:nvPr/>
        </p:nvGrpSpPr>
        <p:grpSpPr>
          <a:xfrm>
            <a:off x="6400800" y="1087219"/>
            <a:ext cx="2514600" cy="4170582"/>
            <a:chOff x="0" y="0"/>
            <a:chExt cx="2514600" cy="4170581"/>
          </a:xfrm>
        </p:grpSpPr>
        <p:grpSp>
          <p:nvGrpSpPr>
            <p:cNvPr id="219" name="Group 7"/>
            <p:cNvGrpSpPr/>
            <p:nvPr/>
          </p:nvGrpSpPr>
          <p:grpSpPr>
            <a:xfrm>
              <a:off x="0" y="0"/>
              <a:ext cx="2514600" cy="4170582"/>
              <a:chOff x="0" y="0"/>
              <a:chExt cx="2514600" cy="4170581"/>
            </a:xfrm>
          </p:grpSpPr>
          <p:pic>
            <p:nvPicPr>
              <p:cNvPr id="217" name="Picture 4" descr="Picture 4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667679"/>
                <a:ext cx="2514600" cy="35029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8" name="TextBox 9"/>
              <p:cNvSpPr txBox="1"/>
              <p:nvPr/>
            </p:nvSpPr>
            <p:spPr>
              <a:xfrm>
                <a:off x="0" y="0"/>
                <a:ext cx="2514600" cy="6248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/>
              </a:lstStyle>
              <a:p>
                <a:pPr/>
                <a:r>
                  <a:t>Grilled Cheese &amp; Fruit Sandwich</a:t>
                </a:r>
              </a:p>
            </p:txBody>
          </p:sp>
        </p:grpSp>
        <p:sp>
          <p:nvSpPr>
            <p:cNvPr id="220" name="Rectangle 14"/>
            <p:cNvSpPr/>
            <p:nvPr/>
          </p:nvSpPr>
          <p:spPr>
            <a:xfrm>
              <a:off x="1600200" y="1808381"/>
              <a:ext cx="838200" cy="1600201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7" name="Group 13"/>
          <p:cNvGrpSpPr/>
          <p:nvPr/>
        </p:nvGrpSpPr>
        <p:grpSpPr>
          <a:xfrm>
            <a:off x="228599" y="4571999"/>
            <a:ext cx="6477003" cy="2057402"/>
            <a:chOff x="0" y="0"/>
            <a:chExt cx="6477001" cy="2057401"/>
          </a:xfrm>
        </p:grpSpPr>
        <p:grpSp>
          <p:nvGrpSpPr>
            <p:cNvPr id="225" name="Horizontal Scroll 11"/>
            <p:cNvGrpSpPr/>
            <p:nvPr/>
          </p:nvGrpSpPr>
          <p:grpSpPr>
            <a:xfrm>
              <a:off x="-1" y="-2"/>
              <a:ext cx="6477003" cy="2057403"/>
              <a:chOff x="0" y="-1"/>
              <a:chExt cx="6477002" cy="2057402"/>
            </a:xfrm>
          </p:grpSpPr>
          <p:sp>
            <p:nvSpPr>
              <p:cNvPr id="222" name="Shape"/>
              <p:cNvSpPr/>
              <p:nvPr/>
            </p:nvSpPr>
            <p:spPr>
              <a:xfrm>
                <a:off x="-1" y="0"/>
                <a:ext cx="6477003" cy="205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408" y="0"/>
                      <a:pt x="21171" y="0"/>
                    </a:cubicBezTo>
                    <a:cubicBezTo>
                      <a:pt x="20934" y="0"/>
                      <a:pt x="20742" y="604"/>
                      <a:pt x="20742" y="1350"/>
                    </a:cubicBezTo>
                    <a:lnTo>
                      <a:pt x="20742" y="2700"/>
                    </a:lnTo>
                    <a:lnTo>
                      <a:pt x="429" y="2700"/>
                    </a:lnTo>
                    <a:cubicBezTo>
                      <a:pt x="192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192" y="21600"/>
                      <a:pt x="429" y="21600"/>
                    </a:cubicBezTo>
                    <a:cubicBezTo>
                      <a:pt x="666" y="21600"/>
                      <a:pt x="858" y="20996"/>
                      <a:pt x="858" y="20250"/>
                    </a:cubicBezTo>
                    <a:lnTo>
                      <a:pt x="858" y="18900"/>
                    </a:lnTo>
                    <a:lnTo>
                      <a:pt x="21171" y="18900"/>
                    </a:lnTo>
                    <a:cubicBezTo>
                      <a:pt x="21408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3" name="Shape"/>
              <p:cNvSpPr/>
              <p:nvPr/>
            </p:nvSpPr>
            <p:spPr>
              <a:xfrm>
                <a:off x="128587" y="-2"/>
                <a:ext cx="6348415" cy="514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42" y="21600"/>
                      <a:pt x="438" y="19182"/>
                      <a:pt x="438" y="16200"/>
                    </a:cubicBezTo>
                    <a:cubicBezTo>
                      <a:pt x="438" y="14709"/>
                      <a:pt x="340" y="13500"/>
                      <a:pt x="219" y="13500"/>
                    </a:cubicBezTo>
                    <a:cubicBezTo>
                      <a:pt x="98" y="13500"/>
                      <a:pt x="0" y="14709"/>
                      <a:pt x="0" y="16200"/>
                    </a:cubicBezTo>
                    <a:close/>
                    <a:moveTo>
                      <a:pt x="21162" y="10800"/>
                    </a:moveTo>
                    <a:cubicBezTo>
                      <a:pt x="21404" y="10800"/>
                      <a:pt x="21600" y="8382"/>
                      <a:pt x="21600" y="5400"/>
                    </a:cubicBezTo>
                    <a:cubicBezTo>
                      <a:pt x="21600" y="2418"/>
                      <a:pt x="21404" y="0"/>
                      <a:pt x="21162" y="0"/>
                    </a:cubicBezTo>
                    <a:cubicBezTo>
                      <a:pt x="20921" y="0"/>
                      <a:pt x="20725" y="2418"/>
                      <a:pt x="20725" y="5400"/>
                    </a:cubicBezTo>
                    <a:cubicBezTo>
                      <a:pt x="20725" y="6891"/>
                      <a:pt x="20823" y="8100"/>
                      <a:pt x="20944" y="8100"/>
                    </a:cubicBezTo>
                    <a:cubicBezTo>
                      <a:pt x="21065" y="8100"/>
                      <a:pt x="21162" y="6891"/>
                      <a:pt x="21162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4" name="Shape"/>
              <p:cNvSpPr/>
              <p:nvPr/>
            </p:nvSpPr>
            <p:spPr>
              <a:xfrm>
                <a:off x="-1" y="0"/>
                <a:ext cx="6477002" cy="2057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92" y="2700"/>
                      <a:pt x="429" y="2700"/>
                    </a:cubicBezTo>
                    <a:lnTo>
                      <a:pt x="20742" y="2700"/>
                    </a:lnTo>
                    <a:lnTo>
                      <a:pt x="20742" y="1350"/>
                    </a:lnTo>
                    <a:cubicBezTo>
                      <a:pt x="20742" y="604"/>
                      <a:pt x="20934" y="0"/>
                      <a:pt x="21171" y="0"/>
                    </a:cubicBezTo>
                    <a:cubicBezTo>
                      <a:pt x="21408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08" y="18900"/>
                      <a:pt x="21171" y="18900"/>
                    </a:cubicBezTo>
                    <a:lnTo>
                      <a:pt x="858" y="18900"/>
                    </a:lnTo>
                    <a:lnTo>
                      <a:pt x="858" y="20250"/>
                    </a:lnTo>
                    <a:cubicBezTo>
                      <a:pt x="858" y="20996"/>
                      <a:pt x="666" y="21600"/>
                      <a:pt x="429" y="21600"/>
                    </a:cubicBezTo>
                    <a:cubicBezTo>
                      <a:pt x="192" y="21600"/>
                      <a:pt x="0" y="20996"/>
                      <a:pt x="0" y="20250"/>
                    </a:cubicBezTo>
                    <a:close/>
                    <a:moveTo>
                      <a:pt x="20742" y="2700"/>
                    </a:moveTo>
                    <a:lnTo>
                      <a:pt x="21171" y="2700"/>
                    </a:lnTo>
                    <a:cubicBezTo>
                      <a:pt x="21408" y="2700"/>
                      <a:pt x="21600" y="2096"/>
                      <a:pt x="21600" y="1350"/>
                    </a:cubicBezTo>
                    <a:moveTo>
                      <a:pt x="21171" y="2700"/>
                    </a:moveTo>
                    <a:lnTo>
                      <a:pt x="21171" y="1350"/>
                    </a:lnTo>
                    <a:cubicBezTo>
                      <a:pt x="21171" y="1723"/>
                      <a:pt x="21075" y="2025"/>
                      <a:pt x="20957" y="2025"/>
                    </a:cubicBezTo>
                    <a:cubicBezTo>
                      <a:pt x="20838" y="2025"/>
                      <a:pt x="20742" y="1723"/>
                      <a:pt x="20742" y="1350"/>
                    </a:cubicBezTo>
                    <a:moveTo>
                      <a:pt x="429" y="5400"/>
                    </a:moveTo>
                    <a:lnTo>
                      <a:pt x="429" y="4050"/>
                    </a:lnTo>
                    <a:cubicBezTo>
                      <a:pt x="429" y="3677"/>
                      <a:pt x="525" y="3375"/>
                      <a:pt x="643" y="3375"/>
                    </a:cubicBezTo>
                    <a:cubicBezTo>
                      <a:pt x="762" y="3375"/>
                      <a:pt x="858" y="3677"/>
                      <a:pt x="858" y="4050"/>
                    </a:cubicBezTo>
                    <a:cubicBezTo>
                      <a:pt x="858" y="4796"/>
                      <a:pt x="666" y="5400"/>
                      <a:pt x="429" y="5400"/>
                    </a:cubicBezTo>
                    <a:cubicBezTo>
                      <a:pt x="192" y="5400"/>
                      <a:pt x="0" y="4796"/>
                      <a:pt x="0" y="4050"/>
                    </a:cubicBezTo>
                    <a:moveTo>
                      <a:pt x="858" y="4050"/>
                    </a:moveTo>
                    <a:lnTo>
                      <a:pt x="858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26" name="TextBox 12"/>
            <p:cNvSpPr txBox="1"/>
            <p:nvPr/>
          </p:nvSpPr>
          <p:spPr>
            <a:xfrm>
              <a:off x="457200" y="380999"/>
              <a:ext cx="5715000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How do you know when you have had enough of a nutrient?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What should you do if you eat more than one serving?</a:t>
              </a:r>
            </a:p>
          </p:txBody>
        </p:sp>
      </p:grpSp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54981" y="3392034"/>
            <a:ext cx="2262187" cy="1963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Class="entr" nodeType="afterEffect" presetSubtype="0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Class="entr" nodeType="after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8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mph" nodeType="afterEffect" presetSubtype="0" presetID="32" grpId="7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9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0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1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62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1" grpId="2"/>
      <p:bldP build="whole" bldLvl="1" animBg="1" rev="0" advAuto="0" spid="216" grpId="3"/>
      <p:bldP build="whole" bldLvl="1" animBg="1" rev="0" advAuto="0" spid="228" grpId="5"/>
      <p:bldP build="whole" bldLvl="1" animBg="1" rev="0" advAuto="0" spid="210" grpId="1"/>
      <p:bldP build="whole" bldLvl="1" animBg="1" rev="0" advAuto="0" spid="227" grpId="6"/>
      <p:bldP build="whole" bldLvl="1" animBg="1" rev="0" advAuto="0" spid="227" grpId="7"/>
      <p:bldP build="whole" bldLvl="1" animBg="1" rev="0" advAuto="0" spid="22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Cholesterol &amp; Sodium</a:t>
            </a:r>
          </a:p>
        </p:txBody>
      </p:sp>
      <p:sp>
        <p:nvSpPr>
          <p:cNvPr id="231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Tells you how much of that nutrient is in one serving.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Pick foods that are low in cholesterol and sodium (salt).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  <a:p>
            <a:pPr marL="0" indent="0">
              <a:spcBef>
                <a:spcPts val="300"/>
              </a:spcBef>
              <a:buSzTx/>
              <a:buNone/>
              <a:defRPr sz="1600"/>
            </a:pPr>
            <a:r>
              <a:t>Look for 5% or less.</a:t>
            </a:r>
          </a:p>
        </p:txBody>
      </p:sp>
      <p:sp>
        <p:nvSpPr>
          <p:cNvPr id="232" name="TextBox 4"/>
          <p:cNvSpPr txBox="1"/>
          <p:nvPr/>
        </p:nvSpPr>
        <p:spPr>
          <a:xfrm>
            <a:off x="4038600" y="238702"/>
            <a:ext cx="38100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Cottage Cheese</a:t>
            </a:r>
          </a:p>
        </p:txBody>
      </p:sp>
      <p:sp>
        <p:nvSpPr>
          <p:cNvPr id="233" name="TextBox 5"/>
          <p:cNvSpPr txBox="1"/>
          <p:nvPr/>
        </p:nvSpPr>
        <p:spPr>
          <a:xfrm>
            <a:off x="6553200" y="2161013"/>
            <a:ext cx="2057400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Kraft Mac &amp; Cheese</a:t>
            </a:r>
          </a:p>
        </p:txBody>
      </p:sp>
      <p:grpSp>
        <p:nvGrpSpPr>
          <p:cNvPr id="236" name="Group 11"/>
          <p:cNvGrpSpPr/>
          <p:nvPr/>
        </p:nvGrpSpPr>
        <p:grpSpPr>
          <a:xfrm>
            <a:off x="3886200" y="608034"/>
            <a:ext cx="4880705" cy="1438276"/>
            <a:chOff x="0" y="0"/>
            <a:chExt cx="4880704" cy="1438275"/>
          </a:xfrm>
        </p:grpSpPr>
        <p:pic>
          <p:nvPicPr>
            <p:cNvPr id="234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880705" cy="1438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Rectangle 2"/>
            <p:cNvSpPr/>
            <p:nvPr/>
          </p:nvSpPr>
          <p:spPr>
            <a:xfrm>
              <a:off x="1447800" y="687365"/>
              <a:ext cx="1752600" cy="381001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239" name="Group 12"/>
          <p:cNvGrpSpPr/>
          <p:nvPr/>
        </p:nvGrpSpPr>
        <p:grpSpPr>
          <a:xfrm>
            <a:off x="6480904" y="2807343"/>
            <a:ext cx="2286001" cy="3762104"/>
            <a:chOff x="0" y="0"/>
            <a:chExt cx="2286000" cy="3762102"/>
          </a:xfrm>
        </p:grpSpPr>
        <p:pic>
          <p:nvPicPr>
            <p:cNvPr id="237" name="Picture 3" descr="Picture 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286000" cy="3762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Rectangle 9"/>
            <p:cNvSpPr/>
            <p:nvPr/>
          </p:nvSpPr>
          <p:spPr>
            <a:xfrm>
              <a:off x="0" y="1515290"/>
              <a:ext cx="2286000" cy="381001"/>
            </a:xfrm>
            <a:prstGeom prst="rect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</a:p>
          </p:txBody>
        </p:sp>
      </p:grpSp>
      <p:grpSp>
        <p:nvGrpSpPr>
          <p:cNvPr id="245" name="Group 13"/>
          <p:cNvGrpSpPr/>
          <p:nvPr/>
        </p:nvGrpSpPr>
        <p:grpSpPr>
          <a:xfrm>
            <a:off x="457200" y="4038599"/>
            <a:ext cx="5791201" cy="2286001"/>
            <a:chOff x="0" y="0"/>
            <a:chExt cx="5791200" cy="2286000"/>
          </a:xfrm>
        </p:grpSpPr>
        <p:grpSp>
          <p:nvGrpSpPr>
            <p:cNvPr id="243" name="Horizontal Scroll 6"/>
            <p:cNvGrpSpPr/>
            <p:nvPr/>
          </p:nvGrpSpPr>
          <p:grpSpPr>
            <a:xfrm>
              <a:off x="0" y="-1"/>
              <a:ext cx="5791201" cy="2286001"/>
              <a:chOff x="0" y="0"/>
              <a:chExt cx="5791200" cy="2286000"/>
            </a:xfrm>
          </p:grpSpPr>
          <p:sp>
            <p:nvSpPr>
              <p:cNvPr id="240" name="Shape"/>
              <p:cNvSpPr/>
              <p:nvPr/>
            </p:nvSpPr>
            <p:spPr>
              <a:xfrm>
                <a:off x="0" y="0"/>
                <a:ext cx="5791200" cy="22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361" y="0"/>
                      <a:pt x="21067" y="0"/>
                    </a:cubicBezTo>
                    <a:cubicBezTo>
                      <a:pt x="20773" y="0"/>
                      <a:pt x="20534" y="604"/>
                      <a:pt x="20534" y="1350"/>
                    </a:cubicBezTo>
                    <a:lnTo>
                      <a:pt x="20534" y="2700"/>
                    </a:lnTo>
                    <a:lnTo>
                      <a:pt x="533" y="2700"/>
                    </a:lnTo>
                    <a:cubicBezTo>
                      <a:pt x="239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239" y="21600"/>
                      <a:pt x="533" y="21600"/>
                    </a:cubicBezTo>
                    <a:cubicBezTo>
                      <a:pt x="827" y="21600"/>
                      <a:pt x="1066" y="20996"/>
                      <a:pt x="1066" y="20250"/>
                    </a:cubicBezTo>
                    <a:lnTo>
                      <a:pt x="1066" y="18900"/>
                    </a:lnTo>
                    <a:lnTo>
                      <a:pt x="21067" y="18900"/>
                    </a:lnTo>
                    <a:cubicBezTo>
                      <a:pt x="21361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142873" y="-1"/>
                <a:ext cx="5648328" cy="57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02" y="21600"/>
                      <a:pt x="546" y="19182"/>
                      <a:pt x="546" y="16200"/>
                    </a:cubicBezTo>
                    <a:cubicBezTo>
                      <a:pt x="546" y="14709"/>
                      <a:pt x="424" y="13500"/>
                      <a:pt x="273" y="13500"/>
                    </a:cubicBezTo>
                    <a:cubicBezTo>
                      <a:pt x="122" y="13500"/>
                      <a:pt x="0" y="14709"/>
                      <a:pt x="0" y="16200"/>
                    </a:cubicBezTo>
                    <a:close/>
                    <a:moveTo>
                      <a:pt x="21054" y="10800"/>
                    </a:moveTo>
                    <a:cubicBezTo>
                      <a:pt x="21355" y="10800"/>
                      <a:pt x="21600" y="8382"/>
                      <a:pt x="21600" y="5400"/>
                    </a:cubicBezTo>
                    <a:cubicBezTo>
                      <a:pt x="21600" y="2418"/>
                      <a:pt x="21355" y="0"/>
                      <a:pt x="21054" y="0"/>
                    </a:cubicBezTo>
                    <a:cubicBezTo>
                      <a:pt x="20752" y="0"/>
                      <a:pt x="20507" y="2418"/>
                      <a:pt x="20507" y="5400"/>
                    </a:cubicBezTo>
                    <a:cubicBezTo>
                      <a:pt x="20507" y="6891"/>
                      <a:pt x="20630" y="8100"/>
                      <a:pt x="20780" y="8100"/>
                    </a:cubicBezTo>
                    <a:cubicBezTo>
                      <a:pt x="20931" y="8100"/>
                      <a:pt x="21054" y="6891"/>
                      <a:pt x="21054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2" name="Shape"/>
              <p:cNvSpPr/>
              <p:nvPr/>
            </p:nvSpPr>
            <p:spPr>
              <a:xfrm>
                <a:off x="0" y="0"/>
                <a:ext cx="5791200" cy="228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239" y="2700"/>
                      <a:pt x="533" y="2700"/>
                    </a:cubicBezTo>
                    <a:lnTo>
                      <a:pt x="20534" y="2700"/>
                    </a:lnTo>
                    <a:lnTo>
                      <a:pt x="20534" y="1350"/>
                    </a:lnTo>
                    <a:cubicBezTo>
                      <a:pt x="20534" y="604"/>
                      <a:pt x="20773" y="0"/>
                      <a:pt x="21067" y="0"/>
                    </a:cubicBezTo>
                    <a:cubicBezTo>
                      <a:pt x="21361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361" y="18900"/>
                      <a:pt x="21067" y="18900"/>
                    </a:cubicBezTo>
                    <a:lnTo>
                      <a:pt x="1066" y="18900"/>
                    </a:lnTo>
                    <a:lnTo>
                      <a:pt x="1066" y="20250"/>
                    </a:lnTo>
                    <a:cubicBezTo>
                      <a:pt x="1066" y="20996"/>
                      <a:pt x="827" y="21600"/>
                      <a:pt x="533" y="21600"/>
                    </a:cubicBezTo>
                    <a:cubicBezTo>
                      <a:pt x="239" y="21600"/>
                      <a:pt x="0" y="20996"/>
                      <a:pt x="0" y="20250"/>
                    </a:cubicBezTo>
                    <a:close/>
                    <a:moveTo>
                      <a:pt x="20534" y="2700"/>
                    </a:moveTo>
                    <a:lnTo>
                      <a:pt x="21067" y="2700"/>
                    </a:lnTo>
                    <a:cubicBezTo>
                      <a:pt x="21361" y="2700"/>
                      <a:pt x="21600" y="2096"/>
                      <a:pt x="21600" y="1350"/>
                    </a:cubicBezTo>
                    <a:moveTo>
                      <a:pt x="21067" y="2700"/>
                    </a:moveTo>
                    <a:lnTo>
                      <a:pt x="21067" y="1350"/>
                    </a:lnTo>
                    <a:cubicBezTo>
                      <a:pt x="21067" y="1723"/>
                      <a:pt x="20948" y="2025"/>
                      <a:pt x="20801" y="2025"/>
                    </a:cubicBezTo>
                    <a:cubicBezTo>
                      <a:pt x="20654" y="2025"/>
                      <a:pt x="20534" y="1723"/>
                      <a:pt x="20534" y="1350"/>
                    </a:cubicBezTo>
                    <a:moveTo>
                      <a:pt x="533" y="5400"/>
                    </a:moveTo>
                    <a:lnTo>
                      <a:pt x="533" y="4050"/>
                    </a:lnTo>
                    <a:cubicBezTo>
                      <a:pt x="533" y="3677"/>
                      <a:pt x="652" y="3375"/>
                      <a:pt x="799" y="3375"/>
                    </a:cubicBezTo>
                    <a:cubicBezTo>
                      <a:pt x="947" y="3375"/>
                      <a:pt x="1066" y="3677"/>
                      <a:pt x="1066" y="4050"/>
                    </a:cubicBezTo>
                    <a:cubicBezTo>
                      <a:pt x="1066" y="4796"/>
                      <a:pt x="827" y="5400"/>
                      <a:pt x="533" y="5400"/>
                    </a:cubicBezTo>
                    <a:cubicBezTo>
                      <a:pt x="239" y="5400"/>
                      <a:pt x="0" y="4796"/>
                      <a:pt x="0" y="4050"/>
                    </a:cubicBezTo>
                    <a:moveTo>
                      <a:pt x="1066" y="4050"/>
                    </a:moveTo>
                    <a:lnTo>
                      <a:pt x="1066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44" name="TextBox 10"/>
            <p:cNvSpPr txBox="1"/>
            <p:nvPr/>
          </p:nvSpPr>
          <p:spPr>
            <a:xfrm>
              <a:off x="457200" y="427671"/>
              <a:ext cx="5029200" cy="148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Does watching your cholesterol and sodium help your heart?</a:t>
              </a:r>
              <a:endParaRPr>
                <a:solidFill>
                  <a:srgbClr val="FFFFFF"/>
                </a:solidFill>
              </a:endParaR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</a:p>
            <a:p>
              <a: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pPr>
              <a:r>
                <a:t>How would watching your cholesterol and sodium help your heart?</a:t>
              </a:r>
            </a:p>
          </p:txBody>
        </p:sp>
      </p:grpSp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02905" y="2935921"/>
            <a:ext cx="2262188" cy="196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Class="entr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1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8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7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5"/>
      <p:bldP build="whole" bldLvl="1" animBg="1" rev="0" advAuto="0" spid="230" grpId="1"/>
      <p:bldP build="whole" bldLvl="1" animBg="1" rev="0" advAuto="0" spid="246" grpId="7"/>
      <p:bldP build="whole" bldLvl="1" animBg="1" rev="0" advAuto="0" spid="245" grpId="9"/>
      <p:bldP build="whole" bldLvl="1" animBg="1" rev="0" advAuto="0" spid="232" grpId="3"/>
      <p:bldP build="whole" bldLvl="1" animBg="1" rev="0" advAuto="0" spid="245" grpId="8"/>
      <p:bldP build="whole" bldLvl="1" animBg="1" rev="0" advAuto="0" spid="236" grpId="4"/>
      <p:bldP build="whole" bldLvl="1" animBg="1" rev="0" advAuto="0" spid="239" grpId="6"/>
      <p:bldP build="p" bldLvl="1" animBg="1" rev="0" advAuto="0" spid="23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1"/>
          <p:cNvSpPr txBox="1"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Carbohydrates</a:t>
            </a:r>
          </a:p>
        </p:txBody>
      </p:sp>
      <p:sp>
        <p:nvSpPr>
          <p:cNvPr id="249" name="Text Placeholder 3"/>
          <p:cNvSpPr txBox="1"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Choose the best sources of carbohydrates—whole grains (the less processed, the better), vegetables, fruits and beans.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Carbs provide fuel for the body.</a:t>
            </a:r>
          </a:p>
        </p:txBody>
      </p:sp>
      <p:sp>
        <p:nvSpPr>
          <p:cNvPr id="250" name="TextBox 4"/>
          <p:cNvSpPr txBox="1"/>
          <p:nvPr/>
        </p:nvSpPr>
        <p:spPr>
          <a:xfrm>
            <a:off x="3352800" y="152400"/>
            <a:ext cx="2971800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Whole Wheat Pasta</a:t>
            </a:r>
          </a:p>
        </p:txBody>
      </p:sp>
      <p:grpSp>
        <p:nvGrpSpPr>
          <p:cNvPr id="253" name="Group 10"/>
          <p:cNvGrpSpPr/>
          <p:nvPr/>
        </p:nvGrpSpPr>
        <p:grpSpPr>
          <a:xfrm>
            <a:off x="3581400" y="526072"/>
            <a:ext cx="2514600" cy="4448910"/>
            <a:chOff x="0" y="0"/>
            <a:chExt cx="2514600" cy="4448909"/>
          </a:xfrm>
        </p:grpSpPr>
        <p:pic>
          <p:nvPicPr>
            <p:cNvPr id="25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14600" cy="44489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Rectangle 5"/>
            <p:cNvSpPr/>
            <p:nvPr/>
          </p:nvSpPr>
          <p:spPr>
            <a:xfrm>
              <a:off x="0" y="1905000"/>
              <a:ext cx="2514600" cy="319455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56" name="Group 11"/>
          <p:cNvGrpSpPr/>
          <p:nvPr/>
        </p:nvGrpSpPr>
        <p:grpSpPr>
          <a:xfrm>
            <a:off x="6421192" y="2209800"/>
            <a:ext cx="2560884" cy="4200525"/>
            <a:chOff x="0" y="0"/>
            <a:chExt cx="2560883" cy="4200525"/>
          </a:xfrm>
        </p:grpSpPr>
        <p:pic>
          <p:nvPicPr>
            <p:cNvPr id="254" name="Picture 4" descr="Pictur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60884" cy="42005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5" name="Rectangle 8"/>
            <p:cNvSpPr/>
            <p:nvPr/>
          </p:nvSpPr>
          <p:spPr>
            <a:xfrm>
              <a:off x="22837" y="2271346"/>
              <a:ext cx="2514601" cy="319455"/>
            </a:xfrm>
            <a:prstGeom prst="rect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57" name="TextBox 6"/>
          <p:cNvSpPr txBox="1"/>
          <p:nvPr/>
        </p:nvSpPr>
        <p:spPr>
          <a:xfrm>
            <a:off x="6421191" y="1286470"/>
            <a:ext cx="2560884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Auntie Annes Glazin' Raisin Pretzel </a:t>
            </a:r>
          </a:p>
        </p:txBody>
      </p:sp>
      <p:grpSp>
        <p:nvGrpSpPr>
          <p:cNvPr id="263" name="Group 12"/>
          <p:cNvGrpSpPr/>
          <p:nvPr/>
        </p:nvGrpSpPr>
        <p:grpSpPr>
          <a:xfrm>
            <a:off x="381000" y="4640872"/>
            <a:ext cx="5943601" cy="1912328"/>
            <a:chOff x="0" y="0"/>
            <a:chExt cx="5943600" cy="1912327"/>
          </a:xfrm>
        </p:grpSpPr>
        <p:grpSp>
          <p:nvGrpSpPr>
            <p:cNvPr id="261" name="Horizontal Scroll 7"/>
            <p:cNvGrpSpPr/>
            <p:nvPr/>
          </p:nvGrpSpPr>
          <p:grpSpPr>
            <a:xfrm>
              <a:off x="0" y="-1"/>
              <a:ext cx="5943601" cy="1912329"/>
              <a:chOff x="0" y="0"/>
              <a:chExt cx="5943600" cy="1912327"/>
            </a:xfrm>
          </p:grpSpPr>
          <p:sp>
            <p:nvSpPr>
              <p:cNvPr id="258" name="Shape"/>
              <p:cNvSpPr/>
              <p:nvPr/>
            </p:nvSpPr>
            <p:spPr>
              <a:xfrm>
                <a:off x="0" y="-1"/>
                <a:ext cx="5943600" cy="1912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350"/>
                    </a:moveTo>
                    <a:cubicBezTo>
                      <a:pt x="21600" y="604"/>
                      <a:pt x="21406" y="0"/>
                      <a:pt x="21166" y="0"/>
                    </a:cubicBezTo>
                    <a:cubicBezTo>
                      <a:pt x="20926" y="0"/>
                      <a:pt x="20731" y="604"/>
                      <a:pt x="20731" y="1350"/>
                    </a:cubicBezTo>
                    <a:lnTo>
                      <a:pt x="20731" y="2700"/>
                    </a:lnTo>
                    <a:lnTo>
                      <a:pt x="434" y="2700"/>
                    </a:lnTo>
                    <a:cubicBezTo>
                      <a:pt x="194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194" y="21600"/>
                      <a:pt x="434" y="21600"/>
                    </a:cubicBezTo>
                    <a:cubicBezTo>
                      <a:pt x="674" y="21600"/>
                      <a:pt x="869" y="20996"/>
                      <a:pt x="869" y="20250"/>
                    </a:cubicBezTo>
                    <a:lnTo>
                      <a:pt x="869" y="18900"/>
                    </a:lnTo>
                    <a:lnTo>
                      <a:pt x="21166" y="18900"/>
                    </a:lnTo>
                    <a:cubicBezTo>
                      <a:pt x="21406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59" name="Shape"/>
              <p:cNvSpPr/>
              <p:nvPr/>
            </p:nvSpPr>
            <p:spPr>
              <a:xfrm>
                <a:off x="119519" y="0"/>
                <a:ext cx="5824082" cy="4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245" y="21600"/>
                      <a:pt x="443" y="19182"/>
                      <a:pt x="443" y="16200"/>
                    </a:cubicBezTo>
                    <a:cubicBezTo>
                      <a:pt x="443" y="14709"/>
                      <a:pt x="344" y="13500"/>
                      <a:pt x="222" y="13500"/>
                    </a:cubicBezTo>
                    <a:cubicBezTo>
                      <a:pt x="99" y="13500"/>
                      <a:pt x="0" y="14709"/>
                      <a:pt x="0" y="16200"/>
                    </a:cubicBezTo>
                    <a:close/>
                    <a:moveTo>
                      <a:pt x="21157" y="10800"/>
                    </a:moveTo>
                    <a:cubicBezTo>
                      <a:pt x="21402" y="10800"/>
                      <a:pt x="21600" y="8382"/>
                      <a:pt x="21600" y="5400"/>
                    </a:cubicBezTo>
                    <a:cubicBezTo>
                      <a:pt x="21600" y="2418"/>
                      <a:pt x="21402" y="0"/>
                      <a:pt x="21157" y="0"/>
                    </a:cubicBezTo>
                    <a:cubicBezTo>
                      <a:pt x="20912" y="0"/>
                      <a:pt x="20713" y="2418"/>
                      <a:pt x="20713" y="5400"/>
                    </a:cubicBezTo>
                    <a:cubicBezTo>
                      <a:pt x="20713" y="6891"/>
                      <a:pt x="20813" y="8100"/>
                      <a:pt x="20935" y="8100"/>
                    </a:cubicBezTo>
                    <a:cubicBezTo>
                      <a:pt x="21058" y="8100"/>
                      <a:pt x="21157" y="6891"/>
                      <a:pt x="21157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0" name="Shape"/>
              <p:cNvSpPr/>
              <p:nvPr/>
            </p:nvSpPr>
            <p:spPr>
              <a:xfrm>
                <a:off x="0" y="-1"/>
                <a:ext cx="5943600" cy="1912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050"/>
                    </a:moveTo>
                    <a:cubicBezTo>
                      <a:pt x="0" y="3304"/>
                      <a:pt x="194" y="2700"/>
                      <a:pt x="434" y="2700"/>
                    </a:cubicBezTo>
                    <a:lnTo>
                      <a:pt x="20731" y="2700"/>
                    </a:lnTo>
                    <a:lnTo>
                      <a:pt x="20731" y="1350"/>
                    </a:lnTo>
                    <a:cubicBezTo>
                      <a:pt x="20731" y="604"/>
                      <a:pt x="20926" y="0"/>
                      <a:pt x="21166" y="0"/>
                    </a:cubicBezTo>
                    <a:cubicBezTo>
                      <a:pt x="21406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406" y="18900"/>
                      <a:pt x="21166" y="18900"/>
                    </a:cubicBezTo>
                    <a:lnTo>
                      <a:pt x="869" y="18900"/>
                    </a:lnTo>
                    <a:lnTo>
                      <a:pt x="869" y="20250"/>
                    </a:lnTo>
                    <a:cubicBezTo>
                      <a:pt x="869" y="20996"/>
                      <a:pt x="674" y="21600"/>
                      <a:pt x="434" y="21600"/>
                    </a:cubicBezTo>
                    <a:cubicBezTo>
                      <a:pt x="194" y="21600"/>
                      <a:pt x="0" y="20996"/>
                      <a:pt x="0" y="20250"/>
                    </a:cubicBezTo>
                    <a:close/>
                    <a:moveTo>
                      <a:pt x="20731" y="2700"/>
                    </a:moveTo>
                    <a:lnTo>
                      <a:pt x="21166" y="2700"/>
                    </a:lnTo>
                    <a:cubicBezTo>
                      <a:pt x="21406" y="2700"/>
                      <a:pt x="21600" y="2096"/>
                      <a:pt x="21600" y="1350"/>
                    </a:cubicBezTo>
                    <a:moveTo>
                      <a:pt x="21166" y="2700"/>
                    </a:moveTo>
                    <a:lnTo>
                      <a:pt x="21166" y="1350"/>
                    </a:lnTo>
                    <a:cubicBezTo>
                      <a:pt x="21166" y="1723"/>
                      <a:pt x="21068" y="2025"/>
                      <a:pt x="20948" y="2025"/>
                    </a:cubicBezTo>
                    <a:cubicBezTo>
                      <a:pt x="20829" y="2025"/>
                      <a:pt x="20731" y="1723"/>
                      <a:pt x="20731" y="1350"/>
                    </a:cubicBezTo>
                    <a:moveTo>
                      <a:pt x="434" y="5400"/>
                    </a:moveTo>
                    <a:lnTo>
                      <a:pt x="434" y="4050"/>
                    </a:lnTo>
                    <a:cubicBezTo>
                      <a:pt x="434" y="3677"/>
                      <a:pt x="532" y="3375"/>
                      <a:pt x="652" y="3375"/>
                    </a:cubicBezTo>
                    <a:cubicBezTo>
                      <a:pt x="771" y="3375"/>
                      <a:pt x="869" y="3677"/>
                      <a:pt x="869" y="4050"/>
                    </a:cubicBezTo>
                    <a:cubicBezTo>
                      <a:pt x="869" y="4796"/>
                      <a:pt x="674" y="5400"/>
                      <a:pt x="434" y="5400"/>
                    </a:cubicBezTo>
                    <a:cubicBezTo>
                      <a:pt x="194" y="5400"/>
                      <a:pt x="0" y="4796"/>
                      <a:pt x="0" y="4050"/>
                    </a:cubicBezTo>
                    <a:moveTo>
                      <a:pt x="869" y="4050"/>
                    </a:moveTo>
                    <a:lnTo>
                      <a:pt x="869" y="18900"/>
                    </a:lnTo>
                  </a:path>
                </a:pathLst>
              </a:custGeom>
              <a:noFill/>
              <a:ln w="25400" cap="flat">
                <a:solidFill>
                  <a:srgbClr val="B46D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62" name="TextBox 9"/>
            <p:cNvSpPr txBox="1"/>
            <p:nvPr/>
          </p:nvSpPr>
          <p:spPr>
            <a:xfrm>
              <a:off x="533400" y="531797"/>
              <a:ext cx="4876800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b="1">
                  <a:latin typeface="Cooper Black"/>
                  <a:ea typeface="Cooper Black"/>
                  <a:cs typeface="Cooper Black"/>
                  <a:sym typeface="Cooper Black"/>
                </a:defRPr>
              </a:lvl1pPr>
            </a:lstStyle>
            <a:p>
              <a:pPr/>
              <a:r>
                <a:t>Given the information above, which food would be a better source of nutrition?</a:t>
              </a:r>
            </a:p>
          </p:txBody>
        </p:sp>
      </p:grpSp>
      <p:pic>
        <p:nvPicPr>
          <p:cNvPr id="26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9400" y="3572543"/>
            <a:ext cx="2268537" cy="1963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Class="entr" nodeType="with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Class="entr" nodeType="after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Class="entr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Class="entr" nodeType="afterEffect" presetSubtype="0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8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2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5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6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5"/>
      <p:bldP build="whole" bldLvl="1" animBg="1" rev="0" advAuto="0" spid="253" grpId="4"/>
      <p:bldP build="whole" bldLvl="1" animBg="1" rev="0" advAuto="0" spid="264" grpId="7"/>
      <p:bldP build="whole" bldLvl="1" animBg="1" rev="0" advAuto="0" spid="263" grpId="8"/>
      <p:bldP build="whole" bldLvl="1" animBg="1" rev="0" advAuto="0" spid="263" grpId="9"/>
      <p:bldP build="p" bldLvl="1" animBg="1" rev="0" advAuto="0" spid="249" grpId="2"/>
      <p:bldP build="whole" bldLvl="1" animBg="1" rev="0" advAuto="0" spid="250" grpId="3"/>
      <p:bldP build="whole" bldLvl="1" animBg="1" rev="0" advAuto="0" spid="256" grpId="6"/>
      <p:bldP build="whole" bldLvl="1" animBg="1" rev="0" advAuto="0" spid="2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